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56" r:id="rId2"/>
    <p:sldId id="283" r:id="rId3"/>
    <p:sldId id="350" r:id="rId4"/>
    <p:sldId id="262" r:id="rId5"/>
    <p:sldId id="264" r:id="rId6"/>
    <p:sldId id="328" r:id="rId7"/>
    <p:sldId id="329" r:id="rId8"/>
    <p:sldId id="263" r:id="rId9"/>
    <p:sldId id="270" r:id="rId10"/>
    <p:sldId id="346" r:id="rId11"/>
    <p:sldId id="271" r:id="rId12"/>
    <p:sldId id="351" r:id="rId13"/>
    <p:sldId id="326" r:id="rId14"/>
    <p:sldId id="257" r:id="rId15"/>
    <p:sldId id="258" r:id="rId16"/>
    <p:sldId id="272" r:id="rId17"/>
    <p:sldId id="330" r:id="rId18"/>
    <p:sldId id="331" r:id="rId19"/>
    <p:sldId id="332" r:id="rId20"/>
    <p:sldId id="352" r:id="rId21"/>
    <p:sldId id="345" r:id="rId22"/>
    <p:sldId id="333" r:id="rId23"/>
    <p:sldId id="280" r:id="rId24"/>
    <p:sldId id="305" r:id="rId25"/>
    <p:sldId id="278" r:id="rId26"/>
    <p:sldId id="282" r:id="rId27"/>
    <p:sldId id="285" r:id="rId28"/>
    <p:sldId id="291" r:id="rId29"/>
    <p:sldId id="338" r:id="rId30"/>
    <p:sldId id="340" r:id="rId31"/>
    <p:sldId id="286" r:id="rId32"/>
    <p:sldId id="306" r:id="rId33"/>
    <p:sldId id="287" r:id="rId34"/>
    <p:sldId id="289" r:id="rId35"/>
    <p:sldId id="334" r:id="rId36"/>
    <p:sldId id="317" r:id="rId37"/>
    <p:sldId id="290" r:id="rId38"/>
    <p:sldId id="339" r:id="rId39"/>
    <p:sldId id="301" r:id="rId40"/>
    <p:sldId id="318" r:id="rId41"/>
    <p:sldId id="309" r:id="rId42"/>
    <p:sldId id="310" r:id="rId43"/>
    <p:sldId id="302" r:id="rId44"/>
    <p:sldId id="304" r:id="rId45"/>
    <p:sldId id="303" r:id="rId46"/>
    <p:sldId id="323" r:id="rId47"/>
    <p:sldId id="294" r:id="rId48"/>
    <p:sldId id="295" r:id="rId49"/>
    <p:sldId id="325" r:id="rId50"/>
    <p:sldId id="349" r:id="rId51"/>
    <p:sldId id="298" r:id="rId52"/>
    <p:sldId id="353" r:id="rId53"/>
    <p:sldId id="354" r:id="rId54"/>
    <p:sldId id="312" r:id="rId55"/>
    <p:sldId id="324" r:id="rId56"/>
    <p:sldId id="341" r:id="rId57"/>
    <p:sldId id="320"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92073" autoAdjust="0"/>
  </p:normalViewPr>
  <p:slideViewPr>
    <p:cSldViewPr snapToGrid="0" snapToObjects="1">
      <p:cViewPr>
        <p:scale>
          <a:sx n="66" d="100"/>
          <a:sy n="66" d="100"/>
        </p:scale>
        <p:origin x="-14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C5B73DC-2D4C-4410-AAF5-629549E3FA4A}" type="datetimeFigureOut">
              <a:rPr lang="en-US"/>
              <a:pPr>
                <a:defRPr/>
              </a:pPr>
              <a:t>2/7/2012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03A3C75-232C-4576-BA77-CAD7FF492E0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D47EA7-3BD8-4E13-85B6-7A0464483042}" type="slidenum">
              <a:rPr lang="en-US"/>
              <a:pPr fontAlgn="base">
                <a:spcBef>
                  <a:spcPct val="0"/>
                </a:spcBef>
                <a:spcAft>
                  <a:spcPct val="0"/>
                </a:spcAft>
                <a:defRPr/>
              </a:pPr>
              <a:t>4</a:t>
            </a:fld>
            <a:endParaRPr lang="en-US"/>
          </a:p>
        </p:txBody>
      </p:sp>
      <p:sp>
        <p:nvSpPr>
          <p:cNvPr id="18434"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18435" name="Placeholder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Solar control is the careful balance of both controlling and managing natural light.  The main idea is to maximize the amount the natural light that enters the space but control the harsh glare and heat gain that comes from the sun.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Building + Climate = Comfort of Occupant. The purpose of the design, renovation, and construction of a building is to create optimal harmony with its surroundings, and thereby to give climate its rightful place among the basic factors used by architects whenever they modify the environment.  Architecture that includes climate and its implicit dynamics is bioclimatic architecture.  </a:t>
            </a:r>
          </a:p>
          <a:p>
            <a:pPr eaLnBrk="1" hangingPunct="1">
              <a:spcBef>
                <a:spcPct val="0"/>
              </a:spcBef>
            </a:pPr>
            <a:endParaRPr lang="en-US" smtClean="0"/>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677F27-9691-4291-BC9C-74FBF1511D2E}" type="slidenum">
              <a:rPr lang="en-US"/>
              <a:pPr fontAlgn="base">
                <a:spcBef>
                  <a:spcPct val="0"/>
                </a:spcBef>
                <a:spcAft>
                  <a:spcPct val="0"/>
                </a:spcAft>
                <a:defRPr/>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Buildings provide a shield from solar radiation and wind, store heat and increase the temperature outside.  Paradoxically, they can also create winds or reflect the sun</a:t>
            </a:r>
            <a:r>
              <a:rPr lang="ja-JP" altLang="en-US" smtClean="0">
                <a:latin typeface="Arial" charset="0"/>
                <a:cs typeface="ＭＳ Ｐゴシック"/>
              </a:rPr>
              <a:t>’</a:t>
            </a:r>
            <a:r>
              <a:rPr lang="en-US" smtClean="0"/>
              <a:t>s rays.  </a:t>
            </a:r>
          </a:p>
          <a:p>
            <a:pPr eaLnBrk="1" hangingPunct="1">
              <a:spcBef>
                <a:spcPct val="0"/>
              </a:spcBef>
            </a:pPr>
            <a:endParaRPr lang="en-US" smtClean="0"/>
          </a:p>
          <a:p>
            <a:pPr eaLnBrk="1" hangingPunct="1">
              <a:spcBef>
                <a:spcPct val="0"/>
              </a:spcBef>
            </a:pPr>
            <a:endParaRPr lang="en-US" smtClean="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604338-5752-4AC0-953A-C0DC4435FED3}" type="slidenum">
              <a:rPr lang="en-US"/>
              <a:pPr fontAlgn="base">
                <a:spcBef>
                  <a:spcPct val="0"/>
                </a:spcBef>
                <a:spcAft>
                  <a:spcPct val="0"/>
                </a:spcAft>
                <a:defRPr/>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Understanding the immediate surroundings will influence the creation of the Bioclimatic Façade.  Tall neighboring buildings may mask the sun during certain times of the day or year.  Conversely, a highly reflective neighboring building may create the need to mitigate glare in areas where their orientation with the horizon normally would not make glare a factor.  </a:t>
            </a:r>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2797C8-6C68-4EB5-9A08-20492ACE0027}" type="slidenum">
              <a:rPr lang="en-US"/>
              <a:pPr fontAlgn="base">
                <a:spcBef>
                  <a:spcPct val="0"/>
                </a:spcBef>
                <a:spcAft>
                  <a:spcPct val="0"/>
                </a:spcAft>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enables you to plan your building</a:t>
            </a:r>
            <a:r>
              <a:rPr lang="ja-JP" altLang="en-US" smtClean="0">
                <a:latin typeface="Arial" charset="0"/>
                <a:cs typeface="ＭＳ Ｐゴシック"/>
              </a:rPr>
              <a:t>’</a:t>
            </a:r>
            <a:r>
              <a:rPr lang="en-US" smtClean="0"/>
              <a:t>s use of natural light accordingly on clear days and overcast days, and based upon which parts of the building will be in direct sunlight or under indirect daylight luminance.</a:t>
            </a:r>
          </a:p>
          <a:p>
            <a:pPr eaLnBrk="1" hangingPunct="1">
              <a:spcBef>
                <a:spcPct val="0"/>
              </a:spcBef>
            </a:pPr>
            <a:endParaRPr lang="en-US" smtClean="0"/>
          </a:p>
        </p:txBody>
      </p:sp>
      <p:sp>
        <p:nvSpPr>
          <p:cNvPr id="481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0F53105-0F2E-4B0B-AD22-14E71BDF8B61}" type="slidenum">
              <a:rPr lang="en-US" sz="1200">
                <a:latin typeface="Calibri" pitchFamily="34" charset="0"/>
              </a:rPr>
              <a:pPr algn="r"/>
              <a:t>21</a:t>
            </a:fld>
            <a:endParaRPr lang="en-US"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Natural lighting is preferable to artificial lighting because of its variability and its different tones.  The variability of natural light enables the creation of harmony with the world outside and creates a warmer atmosphere inside.  Spectral properties of natural light ensure the best possible visibility of objects and colors as seen in the graph on the right.  Comparing the spectral distribution of natural light with the sensitivity of the eye, it shows that the human eye is naturally adjusted for natural light.  Therefore maximizing the natural light in a space is optimal for our perception.  </a:t>
            </a:r>
          </a:p>
          <a:p>
            <a:pPr eaLnBrk="1" hangingPunct="1">
              <a:spcBef>
                <a:spcPct val="0"/>
              </a:spcBef>
            </a:pPr>
            <a:endParaRPr lang="en-US" smtClean="0"/>
          </a:p>
          <a:p>
            <a:pPr eaLnBrk="1" hangingPunct="1">
              <a:spcBef>
                <a:spcPct val="0"/>
              </a:spcBef>
            </a:pPr>
            <a:r>
              <a:rPr lang="en-US" smtClean="0"/>
              <a:t>Artificial lighting reduces color rendering and should be considered a complement to natural light and harmonized as far much as possible with an appropriate control system.  </a:t>
            </a:r>
          </a:p>
          <a:p>
            <a:pPr eaLnBrk="1" hangingPunct="1">
              <a:spcBef>
                <a:spcPct val="0"/>
              </a:spcBef>
            </a:pPr>
            <a:endParaRPr lang="en-US" smtClean="0"/>
          </a:p>
          <a:p>
            <a:pPr eaLnBrk="1" hangingPunct="1">
              <a:spcBef>
                <a:spcPct val="0"/>
              </a:spcBef>
            </a:pPr>
            <a:endParaRPr lang="en-US" smtClean="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6D1AC1-B7B1-4219-B5BA-019FDAA85008}" type="slidenum">
              <a:rPr lang="en-US"/>
              <a:pPr fontAlgn="base">
                <a:spcBef>
                  <a:spcPct val="0"/>
                </a:spcBef>
                <a:spcAft>
                  <a:spcPct val="0"/>
                </a:spcAft>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Solar energy is either Absorbed (As), Reflected (Rs), or Transmitted (Ts), no energy is lost.  Lighter colors have higher reflection and lower absorption, darker colors the reverse.  The energy ratios are different but the total energy is still either absorbs, reflected, or transmitted.</a:t>
            </a:r>
          </a:p>
          <a:p>
            <a:pPr eaLnBrk="1" hangingPunct="1">
              <a:spcBef>
                <a:spcPct val="0"/>
              </a:spcBef>
            </a:pPr>
            <a:endParaRPr lang="en-US"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92B265-15D0-4917-A461-4857FD32BF3A}" type="slidenum">
              <a:rPr lang="en-US"/>
              <a:pPr fontAlgn="base">
                <a:spcBef>
                  <a:spcPct val="0"/>
                </a:spcBef>
                <a:spcAft>
                  <a:spcPct val="0"/>
                </a:spcAft>
                <a:defRPr/>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0B4EB3-1390-4EC1-9A85-A3D1D401FA5E}" type="slidenum">
              <a:rPr lang="en-US"/>
              <a:pPr fontAlgn="base">
                <a:spcBef>
                  <a:spcPct val="0"/>
                </a:spcBef>
                <a:spcAft>
                  <a:spcPct val="0"/>
                </a:spcAft>
                <a:defRPr/>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colder climate, the strategy is to capture as much as the heat and solar energy as possible.  Heat capture is affected by glazing, daily and seasonal variations.  Keeping shading devices open allows maximum heating from solar energy, while still available for use to minimize uncomfortable glare when needed.  </a:t>
            </a:r>
          </a:p>
          <a:p>
            <a:pPr eaLnBrk="1" hangingPunct="1">
              <a:spcBef>
                <a:spcPct val="0"/>
              </a:spcBef>
            </a:pPr>
            <a:endParaRPr lang="en-US" smtClean="0"/>
          </a:p>
          <a:p>
            <a:pPr eaLnBrk="1" hangingPunct="1">
              <a:spcBef>
                <a:spcPct val="0"/>
              </a:spcBef>
            </a:pPr>
            <a:r>
              <a:rPr lang="en-US" smtClean="0"/>
              <a:t>Heat inside the building is enhanced by good insulation allowing for storage in the building</a:t>
            </a:r>
            <a:r>
              <a:rPr lang="ja-JP" altLang="en-US" smtClean="0">
                <a:latin typeface="Arial" charset="0"/>
                <a:cs typeface="ＭＳ Ｐゴシック"/>
              </a:rPr>
              <a:t>’</a:t>
            </a:r>
            <a:r>
              <a:rPr lang="en-US" smtClean="0"/>
              <a:t>s structure.  Heat can be retained based on the shape and air-tightness of the building</a:t>
            </a:r>
            <a:r>
              <a:rPr lang="ja-JP" altLang="en-US" smtClean="0">
                <a:latin typeface="Arial" charset="0"/>
                <a:cs typeface="ＭＳ Ｐゴシック"/>
              </a:rPr>
              <a:t>’</a:t>
            </a:r>
            <a:r>
              <a:rPr lang="en-US" smtClean="0"/>
              <a:t>s skin together with the insulation properties of the walls.  Dynamic insulation adds to heat retention when shading devices are lowered to give the heat an additional barrier to the outer skin of the building.  Air flow and ventilation assist in t distribution of the heat retained inside. </a:t>
            </a:r>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27C01A-C678-4ABE-9D5B-24A3D80BB7F6}" type="slidenum">
              <a:rPr lang="en-US"/>
              <a:pPr fontAlgn="base">
                <a:spcBef>
                  <a:spcPct val="0"/>
                </a:spcBef>
                <a:spcAft>
                  <a:spcPct val="0"/>
                </a:spcAft>
                <a:defRPr/>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Using shading on the apertures of a building mitigate heat gain by eliminating the full force of the direct sunlight.  For mitigation of heat gain, shading is more effective when they are installed externally, so the solar energy is blocked or reflected before penetrating the building envelope.  </a:t>
            </a:r>
          </a:p>
          <a:p>
            <a:pPr eaLnBrk="1" hangingPunct="1">
              <a:spcBef>
                <a:spcPct val="0"/>
              </a:spcBef>
            </a:pPr>
            <a:endParaRPr lang="en-US" smtClean="0"/>
          </a:p>
          <a:p>
            <a:pPr eaLnBrk="1" hangingPunct="1">
              <a:spcBef>
                <a:spcPct val="0"/>
              </a:spcBef>
            </a:pPr>
            <a:r>
              <a:rPr lang="en-US" smtClean="0"/>
              <a:t>Minimizing internal heat sources also assists in the cooling strategy.  The diffusion of natural light into a space through solar shading can perform the dual task of minimizig heat from direct sunlight while simultaneously diffusing the natural light into a space, enabling the artificial lighting to be dimmed and eliminating a portion of the heat produced.  </a:t>
            </a:r>
          </a:p>
          <a:p>
            <a:pPr eaLnBrk="1" hangingPunct="1">
              <a:spcBef>
                <a:spcPct val="0"/>
              </a:spcBef>
            </a:pPr>
            <a:endParaRPr lang="en-US" smtClean="0"/>
          </a:p>
          <a:p>
            <a:pPr eaLnBrk="1" hangingPunct="1">
              <a:spcBef>
                <a:spcPct val="0"/>
              </a:spcBef>
            </a:pPr>
            <a:r>
              <a:rPr lang="en-US" smtClean="0"/>
              <a:t>Excess heat can be dissipated through natural ventilation by using outlets where temperature differences create a </a:t>
            </a:r>
            <a:r>
              <a:rPr lang="ja-JP" altLang="en-US" smtClean="0">
                <a:latin typeface="Arial" charset="0"/>
                <a:cs typeface="ＭＳ Ｐゴシック"/>
              </a:rPr>
              <a:t>“</a:t>
            </a:r>
            <a:r>
              <a:rPr lang="en-US" smtClean="0"/>
              <a:t>chimney</a:t>
            </a:r>
            <a:r>
              <a:rPr lang="ja-JP" altLang="en-US" smtClean="0">
                <a:latin typeface="Arial" charset="0"/>
                <a:cs typeface="ＭＳ Ｐゴシック"/>
              </a:rPr>
              <a:t>”</a:t>
            </a:r>
            <a:r>
              <a:rPr lang="en-US" smtClean="0"/>
              <a:t> effect.  Wind pressure and channeling air flows can be useful in expelling hot air from a building. </a:t>
            </a:r>
          </a:p>
          <a:p>
            <a:pPr eaLnBrk="1" hangingPunct="1">
              <a:spcBef>
                <a:spcPct val="0"/>
              </a:spcBef>
            </a:pPr>
            <a:endParaRPr lang="en-US" smtClean="0"/>
          </a:p>
          <a:p>
            <a:pPr eaLnBrk="1" hangingPunct="1">
              <a:spcBef>
                <a:spcPct val="0"/>
              </a:spcBef>
            </a:pPr>
            <a:endParaRPr lang="en-US"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ED7B65-35C1-4775-81A6-4EF69EFF2DD6}" type="slidenum">
              <a:rPr lang="en-US"/>
              <a:pPr fontAlgn="base">
                <a:spcBef>
                  <a:spcPct val="0"/>
                </a:spcBef>
                <a:spcAft>
                  <a:spcPct val="0"/>
                </a:spcAft>
                <a:defRPr/>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1D7433-F739-42E5-936C-BBEBF1001CC1}" type="slidenum">
              <a:rPr lang="en-US"/>
              <a:pPr fontAlgn="base">
                <a:spcBef>
                  <a:spcPct val="0"/>
                </a:spcBef>
                <a:spcAft>
                  <a:spcPct val="0"/>
                </a:spcAft>
                <a:defRPr/>
              </a:pPr>
              <a:t>30</a:t>
            </a:fld>
            <a:endParaRPr lang="en-US"/>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C56648-CCBB-4448-BEE1-8E35B4EBC2B5}" type="slidenum">
              <a:rPr lang="en-US"/>
              <a:pPr fontAlgn="base">
                <a:spcBef>
                  <a:spcPct val="0"/>
                </a:spcBef>
                <a:spcAft>
                  <a:spcPct val="0"/>
                </a:spcAft>
                <a:defRPr/>
              </a:pPr>
              <a:t>5</a:t>
            </a:fld>
            <a:endParaRPr lang="en-US"/>
          </a:p>
        </p:txBody>
      </p:sp>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latin typeface="Arial Narrow" pitchFamily="34" charset="0"/>
                <a:ea typeface="Lucida Grande"/>
                <a:cs typeface="Lucida Grande"/>
              </a:rPr>
              <a:t>The key objective is to maximize the use of natural daylight without the problems of glare or excessive solar heat gain</a:t>
            </a:r>
            <a:endParaRPr lang="en-US" b="1" smtClean="0">
              <a:latin typeface="Lucida Grande"/>
              <a:ea typeface="Lucida Grande"/>
              <a:cs typeface="Lucida Grande"/>
              <a:sym typeface="Lucida Grande"/>
            </a:endParaRPr>
          </a:p>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Light transmission is the percentage of light transmitted through a glazed panel into a room.  The higher the LT, the greater the amount of light entering the building, and the less electric lighting you will need during the day. </a:t>
            </a:r>
          </a:p>
          <a:p>
            <a:pPr eaLnBrk="1" hangingPunct="1">
              <a:spcBef>
                <a:spcPct val="0"/>
              </a:spcBef>
            </a:pPr>
            <a:endParaRPr lang="en-US" smtClean="0"/>
          </a:p>
          <a:p>
            <a:pPr eaLnBrk="1" hangingPunct="1">
              <a:spcBef>
                <a:spcPct val="0"/>
              </a:spcBef>
            </a:pPr>
            <a:r>
              <a:rPr lang="en-US" smtClean="0"/>
              <a:t>There are three approaches to the windows, and in each case, the light reacts differently.  In all cases, some portion of the light is transmitted through the glass, some is absorbed, and some is reflected.  The choice of LT factor is dependent on the level of light desired within a building.  The natural light level outdoors ranges from 5000 lux on an overcast day to about 10,000 lux on a clear summer day.  A LT factor of .5 would have a minimal impact in the scenario of an overcast day, but could hugely impact the light gaining entrance into a building on a clear summer day, reducing the visual discomfort. </a:t>
            </a:r>
          </a:p>
          <a:p>
            <a:pPr eaLnBrk="1" hangingPunct="1">
              <a:spcBef>
                <a:spcPct val="0"/>
              </a:spcBef>
            </a:pPr>
            <a:endParaRPr lang="en-US" smtClean="0"/>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E72853-DC76-4989-955B-1C5981176AA1}" type="slidenum">
              <a:rPr lang="en-US"/>
              <a:pPr fontAlgn="base">
                <a:spcBef>
                  <a:spcPct val="0"/>
                </a:spcBef>
                <a:spcAft>
                  <a:spcPct val="0"/>
                </a:spcAft>
                <a:defRPr/>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24550A-E83A-4D34-8FE3-734B07499825}" type="slidenum">
              <a:rPr lang="en-US"/>
              <a:pPr fontAlgn="base">
                <a:spcBef>
                  <a:spcPct val="0"/>
                </a:spcBef>
                <a:spcAft>
                  <a:spcPct val="0"/>
                </a:spcAft>
                <a:defRPr/>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Good light balancing should guarantee visual performance that allows occupants of a building can conduct their activities as effectively as possible, while ensuring visual comfort through the absence of glare.  The desired level of visual performance is determined by the required level of illumination of the work surface, and the contrast in illuminance between the object viewed and it s background.  Visual discomfort is linked to glare in the field of vision.  </a:t>
            </a:r>
          </a:p>
          <a:p>
            <a:pPr eaLnBrk="1" hangingPunct="1">
              <a:spcBef>
                <a:spcPct val="0"/>
              </a:spcBef>
            </a:pPr>
            <a:endParaRPr lang="en-US" smtClean="0"/>
          </a:p>
          <a:p>
            <a:pPr eaLnBrk="1" hangingPunct="1">
              <a:spcBef>
                <a:spcPct val="0"/>
              </a:spcBef>
            </a:pPr>
            <a:endParaRPr lang="en-US" smtClean="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27BCC5-BFA2-4B99-9D8C-5679B805D3E6}" type="slidenum">
              <a:rPr lang="en-US"/>
              <a:pPr fontAlgn="base">
                <a:spcBef>
                  <a:spcPct val="0"/>
                </a:spcBef>
                <a:spcAft>
                  <a:spcPct val="0"/>
                </a:spcAft>
                <a:defRPr/>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Windows are vital to any building determining the parts of the landscape that become visible from inside, the thermal properties, light transmittance, solar factor, and their part in ventilation.  </a:t>
            </a:r>
          </a:p>
          <a:p>
            <a:pPr eaLnBrk="1" hangingPunct="1">
              <a:spcBef>
                <a:spcPct val="0"/>
              </a:spcBef>
            </a:pPr>
            <a:endParaRPr lang="en-US" smtClean="0"/>
          </a:p>
          <a:p>
            <a:pPr eaLnBrk="1" hangingPunct="1">
              <a:spcBef>
                <a:spcPct val="0"/>
              </a:spcBef>
            </a:pPr>
            <a:r>
              <a:rPr lang="en-US" smtClean="0"/>
              <a:t>The figure on the left shows the quality criteria that enable the choice of window components to be determined and identifies the factors that reduce solar gains.  IN terms of possible reduction of solar gains, the table on the right of that graph show the ranges of reduction that can be utilized through options for window shades, frames, shadows, curtains, glazing, and cleanliness.  </a:t>
            </a:r>
          </a:p>
          <a:p>
            <a:pPr eaLnBrk="1" hangingPunct="1">
              <a:spcBef>
                <a:spcPct val="0"/>
              </a:spcBef>
            </a:pPr>
            <a:endParaRPr lang="en-US" smtClean="0"/>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764740-D75C-4E0A-9C09-CDD68B0C38A0}" type="slidenum">
              <a:rPr lang="en-US"/>
              <a:pPr fontAlgn="base">
                <a:spcBef>
                  <a:spcPct val="0"/>
                </a:spcBef>
                <a:spcAft>
                  <a:spcPct val="0"/>
                </a:spcAft>
                <a:defRPr/>
              </a:pPr>
              <a:t>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192AD1-0835-4D11-8B3C-2D9D07874E0B}" type="slidenum">
              <a:rPr lang="en-US"/>
              <a:pPr fontAlgn="base">
                <a:spcBef>
                  <a:spcPct val="0"/>
                </a:spcBef>
                <a:spcAft>
                  <a:spcPct val="0"/>
                </a:spcAft>
                <a:defRPr/>
              </a:pPr>
              <a:t>40</a:t>
            </a:fld>
            <a:endParaRPr lang="en-US"/>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(Picture of building without windows)</a:t>
            </a:r>
          </a:p>
          <a:p>
            <a:pPr eaLnBrk="1" hangingPunct="1">
              <a:spcBef>
                <a:spcPct val="0"/>
              </a:spcBef>
            </a:pPr>
            <a:r>
              <a:rPr lang="en-US" smtClean="0"/>
              <a:t>This is quite effective for blocking out the “distractions” of the world around us.</a:t>
            </a:r>
          </a:p>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Highly glazed office buildings offer transparency, access to daylight, and a sense of connection between indoor and outdoor environment, which is superior to that provided by conventional buildings where windows typically make up approximately 30 % of the external wall area.  </a:t>
            </a:r>
          </a:p>
          <a:p>
            <a:pPr eaLnBrk="1" hangingPunct="1">
              <a:spcBef>
                <a:spcPct val="0"/>
              </a:spcBef>
            </a:pPr>
            <a:endParaRPr lang="en-US" smtClean="0"/>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961EEE-359C-49CC-9AF2-99B41C05A084}" type="slidenum">
              <a:rPr lang="en-US"/>
              <a:pPr fontAlgn="base">
                <a:spcBef>
                  <a:spcPct val="0"/>
                </a:spcBef>
                <a:spcAft>
                  <a:spcPct val="0"/>
                </a:spcAft>
                <a:defRPr/>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However fully glazed facades can be a great challenge in terms of combining energy consumption with thermal comfort.  In buildings with highly glazed facades which are exposed to direct and reflected solar radiation it is also a challenge to secure the visual comfort of the occupants.  The use of movable solar shading is an essential way of facilitating visual comfort in highly glazed buildings.  </a:t>
            </a:r>
          </a:p>
          <a:p>
            <a:pPr eaLnBrk="1" hangingPunct="1">
              <a:spcBef>
                <a:spcPct val="0"/>
              </a:spcBef>
            </a:pPr>
            <a:endParaRPr lang="en-US" smtClean="0"/>
          </a:p>
          <a:p>
            <a:pPr eaLnBrk="1" hangingPunct="1">
              <a:spcBef>
                <a:spcPct val="0"/>
              </a:spcBef>
            </a:pPr>
            <a:endParaRPr lang="en-US" smtClean="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0BC0FC-32EB-416B-81B0-5B190E60E2FB}" type="slidenum">
              <a:rPr lang="en-US"/>
              <a:pPr fontAlgn="base">
                <a:spcBef>
                  <a:spcPct val="0"/>
                </a:spcBef>
                <a:spcAft>
                  <a:spcPct val="0"/>
                </a:spcAft>
                <a:defRPr/>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Unlike climate-responsive architecture in cold and temperate regions, hot climates need to avoid solar heat gain.  Two complementary approaches to limiting increases in temperature exist.  The first consists of shading living areas from solar radiation.  The second implements airflows to release internal hear gains as well as solar ones.  </a:t>
            </a:r>
          </a:p>
          <a:p>
            <a:pPr eaLnBrk="1" hangingPunct="1">
              <a:spcBef>
                <a:spcPct val="0"/>
              </a:spcBef>
            </a:pPr>
            <a:r>
              <a:rPr lang="en-US" smtClean="0"/>
              <a:t>Outflows of air enable the release of heat from a building caused by electrical equipment, lighting, and its occupants.  Achieving comfortable levels of temperature, humidity, and wind velocity are three physical factors towards feeling cool.  There are different approaches when evaluating the potential site with regard to ventilation.  1) facing facades into the prevailing wind during the hottest months 2) Placing the structure at a distance from obstacles to air flow 3) shading the for of the envelope of the structure from solar radiation 4) sizing apertures and systems to promote the outflow of air from inside the building 5) planning the interior layout such that air circulation is handled with minimum friction.</a:t>
            </a:r>
          </a:p>
          <a:p>
            <a:pPr eaLnBrk="1" hangingPunct="1">
              <a:spcBef>
                <a:spcPct val="0"/>
              </a:spcBef>
            </a:pPr>
            <a:endParaRPr lang="en-US" smtClean="0"/>
          </a:p>
          <a:p>
            <a:pPr eaLnBrk="1" hangingPunct="1">
              <a:spcBef>
                <a:spcPct val="0"/>
              </a:spcBef>
            </a:pPr>
            <a:r>
              <a:rPr lang="en-US" smtClean="0"/>
              <a:t>In hot and dry climates it is also possible to humidify and cool the air through evapotranspiration or exploit overnight cooling thanks to a building</a:t>
            </a:r>
            <a:r>
              <a:rPr lang="ja-JP" altLang="en-US" smtClean="0">
                <a:latin typeface="Arial" charset="0"/>
                <a:cs typeface="ＭＳ Ｐゴシック"/>
              </a:rPr>
              <a:t>’</a:t>
            </a:r>
            <a:r>
              <a:rPr lang="en-US" smtClean="0"/>
              <a:t>s inertia.</a:t>
            </a:r>
          </a:p>
          <a:p>
            <a:pPr eaLnBrk="1" hangingPunct="1">
              <a:spcBef>
                <a:spcPct val="0"/>
              </a:spcBef>
            </a:pPr>
            <a:endParaRPr lang="en-US" smtClean="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625D2C-2FD0-4C89-BCE0-3BAFB5106D0D}" type="slidenum">
              <a:rPr lang="en-US"/>
              <a:pPr fontAlgn="base">
                <a:spcBef>
                  <a:spcPct val="0"/>
                </a:spcBef>
                <a:spcAft>
                  <a:spcPct val="0"/>
                </a:spcAft>
                <a:defRPr/>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Double skin facades offer a greater variety of options for ventilation.  Naturally ventilated facades can be closed off during the heating season to increase the thermal insulation, or opened in cooling mod allowing natural ventilation for heat extraction.  Mechanically ventilated double skin facades can use the cavity to preheat fresh air supplied to the air handling unit, and when in cooling mode, the outdoor air is mechanically extracted through the cavity.  Hybrid ventilation combins both natural and mechanical elements to augment the overall ventilation process.  Airflow windows allow the air to enter the cavity from indoors as exhaust air, the movement of which controls the indoor glass surface temperatures for extreme winter and summer conditions.  </a:t>
            </a:r>
          </a:p>
          <a:p>
            <a:pPr eaLnBrk="1" hangingPunct="1">
              <a:spcBef>
                <a:spcPct val="0"/>
              </a:spcBef>
            </a:pPr>
            <a:endParaRPr lang="en-US" smtClean="0"/>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9090A0-EBB2-4B5A-8809-9DDAFF5A7881}" type="slidenum">
              <a:rPr lang="en-US"/>
              <a:pPr fontAlgn="base">
                <a:spcBef>
                  <a:spcPct val="0"/>
                </a:spcBef>
                <a:spcAft>
                  <a:spcPct val="0"/>
                </a:spcAft>
                <a:defRPr/>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Indoor air quality is a topic of concern for health authorities and one of the criteria of a high-quality environment.  Many pollutants are effectively concentrated in the air indoors, coming simultaneously from our activities, the products we use, and from building materials.  The primary source of pollution is still carbon monoxide, followed by carbon dioxide, animal allergens, mites, mildew, volatile organic compounds and artificial mineral fibers.  </a:t>
            </a:r>
          </a:p>
          <a:p>
            <a:pPr eaLnBrk="1" hangingPunct="1">
              <a:spcBef>
                <a:spcPct val="0"/>
              </a:spcBef>
            </a:pPr>
            <a:endParaRPr lang="en-US" smtClean="0"/>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9351F1-42ED-4CB9-A984-BDD76EF65CBF}" type="slidenum">
              <a:rPr lang="en-US"/>
              <a:pPr fontAlgn="base">
                <a:spcBef>
                  <a:spcPct val="0"/>
                </a:spcBef>
                <a:spcAft>
                  <a:spcPct val="0"/>
                </a:spcAft>
                <a:defRPr/>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sun can help heat buildings in winter by a greenhouse effect through glazed surfaces or by warming solid walls.  Solar gain is not always useful because in summer it is preferable to be protected from it, and in certain types of buildings the heat produced internally is so great that additional solar heat gain can lead to overheating.  Solar gain reaches us either as diffuse or direct.  Applying the principles of bioclimatic facades assist with techniques to deal with the direct and diffuse heat gain.  The graph to the left shows solar gain on a typical July day based upon time of day and the orientation of a vertical surface.  The most intense heat gain occurs on the East facing surface in the morning from about 6am to 9am.  Then again from about 3pm to 5pm, on the west facing surface.  (Need to change the graph O to W)</a:t>
            </a:r>
          </a:p>
          <a:p>
            <a:pPr eaLnBrk="1" hangingPunct="1">
              <a:spcBef>
                <a:spcPct val="0"/>
              </a:spcBef>
            </a:pPr>
            <a:endParaRPr lang="en-US" smtClean="0"/>
          </a:p>
          <a:p>
            <a:pPr eaLnBrk="1" hangingPunct="1">
              <a:spcBef>
                <a:spcPct val="0"/>
              </a:spcBef>
            </a:pPr>
            <a:endParaRPr lang="en-US"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370A22-5A41-4039-BC2A-2ECCCF357D9F}" type="slidenum">
              <a:rPr lang="en-US"/>
              <a:pPr fontAlgn="base">
                <a:spcBef>
                  <a:spcPct val="0"/>
                </a:spcBef>
                <a:spcAft>
                  <a:spcPct val="0"/>
                </a:spcAft>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One of the fundamental concepts of bioclimatic architecture in warm climates is to shade windows from the sun</a:t>
            </a:r>
            <a:r>
              <a:rPr lang="ja-JP" altLang="en-US" smtClean="0">
                <a:latin typeface="Arial" charset="0"/>
                <a:cs typeface="ＭＳ Ｐゴシック"/>
              </a:rPr>
              <a:t>’</a:t>
            </a:r>
            <a:r>
              <a:rPr lang="en-US" smtClean="0"/>
              <a:t>s rays.  Insulating materials, reflective coatings and shade screens represent different types of shading systems.  The graph shows solar factor which is the relative solar gain through protected by shutters and blinds as opposed to windows with no coverings.  Most effective are wooden shutters which allow 9% to 10% of the solar gain.  External cloth awnings range from 7% to 19% depending upon material.  Internal cloth awnings range from 34% to 59%.  External Venetians have a factor of 11% to 13% while internally they range from 45% to 65%.  </a:t>
            </a:r>
          </a:p>
          <a:p>
            <a:pPr eaLnBrk="1" hangingPunct="1">
              <a:spcBef>
                <a:spcPct val="0"/>
              </a:spcBef>
            </a:pPr>
            <a:endParaRPr lang="en-US" smtClean="0"/>
          </a:p>
        </p:txBody>
      </p:sp>
      <p:sp>
        <p:nvSpPr>
          <p:cNvPr id="98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A34CAC-5947-4CB5-A22F-B1B037E18FB4}" type="slidenum">
              <a:rPr lang="en-US"/>
              <a:pPr fontAlgn="base">
                <a:spcBef>
                  <a:spcPct val="0"/>
                </a:spcBef>
                <a:spcAft>
                  <a:spcPct val="0"/>
                </a:spcAft>
                <a:defRPr/>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Solar shading can used to attain several objectives as shown in the illustration on the left hand side.  Reducing glare, reducing overheating, eliminating directinsolation, increasing a window</a:t>
            </a:r>
            <a:r>
              <a:rPr lang="ja-JP" altLang="en-US" smtClean="0">
                <a:latin typeface="Arial" charset="0"/>
                <a:cs typeface="ＭＳ Ｐゴシック"/>
              </a:rPr>
              <a:t>’</a:t>
            </a:r>
            <a:r>
              <a:rPr lang="en-US" smtClean="0"/>
              <a:t>s insulation properties, ensuring an occupant</a:t>
            </a:r>
            <a:r>
              <a:rPr lang="ja-JP" altLang="en-US" smtClean="0">
                <a:latin typeface="Arial" charset="0"/>
                <a:cs typeface="ＭＳ Ｐゴシック"/>
              </a:rPr>
              <a:t>’</a:t>
            </a:r>
            <a:r>
              <a:rPr lang="en-US" smtClean="0"/>
              <a:t>s privacy or closing off a room, prevent fading of certain fabrics, and decorating windows.  On the right hand side there is a graph of suggested shading options based on orientation, going over fixed solar screens, movable exterior, movable interior, or no protection required. </a:t>
            </a:r>
          </a:p>
        </p:txBody>
      </p:sp>
      <p:sp>
        <p:nvSpPr>
          <p:cNvPr id="1003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3A7764-1D7F-423D-AA78-1A45AA1246B8}" type="slidenum">
              <a:rPr lang="en-US"/>
              <a:pPr fontAlgn="base">
                <a:spcBef>
                  <a:spcPct val="0"/>
                </a:spcBef>
                <a:spcAft>
                  <a:spcPct val="0"/>
                </a:spcAft>
                <a:defRPr/>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8A04B82-0D55-44E0-B8C7-398ED712012B}" type="slidenum">
              <a:rPr lang="en-US" sz="1200">
                <a:latin typeface="Calibri" pitchFamily="34" charset="0"/>
              </a:rPr>
              <a:pPr algn="r"/>
              <a:t>50</a:t>
            </a:fld>
            <a:endParaRPr lang="en-US" sz="1200">
              <a:latin typeface="Calibri" pitchFamily="34" charset="0"/>
            </a:endParaRPr>
          </a:p>
        </p:txBody>
      </p:sp>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mtClean="0"/>
              <a:t>The diagrams show you the sun</a:t>
            </a:r>
            <a:r>
              <a:rPr lang="ja-JP" altLang="en-US" smtClean="0">
                <a:latin typeface="Arial" charset="0"/>
                <a:cs typeface="ＭＳ Ｐゴシック"/>
              </a:rPr>
              <a:t>’</a:t>
            </a:r>
            <a:r>
              <a:rPr lang="en-US" smtClean="0"/>
              <a:t>s path (yellow line) through the sky in relation to a single day and a full year time.</a:t>
            </a:r>
          </a:p>
        </p:txBody>
      </p:sp>
      <p:sp>
        <p:nvSpPr>
          <p:cNvPr id="9728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C218D95B-2A93-4C20-B795-458A040FF003}" type="slidenum">
              <a:rPr lang="en-US" sz="1200">
                <a:latin typeface="Times New Roman" pitchFamily="18" charset="0"/>
                <a:ea typeface="ＭＳ Ｐゴシック"/>
                <a:cs typeface="ＭＳ Ｐゴシック"/>
              </a:rPr>
              <a:pPr algn="r"/>
              <a:t>50</a:t>
            </a:fld>
            <a:endParaRPr lang="en-US" sz="1200">
              <a:latin typeface="Times New Roman" pitchFamily="18" charset="0"/>
              <a:ea typeface="ＭＳ Ｐゴシック"/>
              <a:cs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1/8</a:t>
            </a:r>
            <a:r>
              <a:rPr lang="ja-JP" altLang="en-US" smtClean="0">
                <a:latin typeface="Arial" charset="0"/>
                <a:cs typeface="ＭＳ Ｐゴシック"/>
              </a:rPr>
              <a:t>”</a:t>
            </a:r>
            <a:r>
              <a:rPr lang="en-US" smtClean="0"/>
              <a:t> clear glass is the baseline standard with a SC of 1.0 or 100% of the solar energy is passed through the opening.  Interior products usually have a relative SC of 0.60 – 0.55 therefore 40 – 45% of the energy still passes into the space.  For example 300 watts per square meter hitting a surface with a 0.55 SC has 165 W/m2 of energy still passing into the space (300 X 0.55 = 165) or a 45% reduction.  Exterior products obviously provide far better performance as they block most of the energy before hitting the glass. </a:t>
            </a:r>
          </a:p>
          <a:p>
            <a:pPr eaLnBrk="1" hangingPunct="1">
              <a:spcBef>
                <a:spcPct val="0"/>
              </a:spcBef>
            </a:pPr>
            <a:endParaRPr lang="en-US" smtClean="0"/>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0932EF-227D-4B31-A06D-A8BAA4B68172}" type="slidenum">
              <a:rPr lang="en-US"/>
              <a:pPr fontAlgn="base">
                <a:spcBef>
                  <a:spcPct val="0"/>
                </a:spcBef>
                <a:spcAft>
                  <a:spcPct val="0"/>
                </a:spcAft>
                <a:defRPr/>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2615B692-EC02-4D54-BEF3-0EDBEA757B4B}" type="slidenum">
              <a:rPr lang="en-US" sz="1200">
                <a:latin typeface="+mn-lt"/>
              </a:rPr>
              <a:pPr algn="r">
                <a:defRPr/>
              </a:pPr>
              <a:t>53</a:t>
            </a:fld>
            <a:endParaRPr lang="en-US" sz="1200">
              <a:latin typeface="+mn-lt"/>
            </a:endParaRPr>
          </a:p>
        </p:txBody>
      </p:sp>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t>The sun angle increases as we move closer to the equator.  In Miami the angle of the sun on June 21</a:t>
            </a:r>
            <a:r>
              <a:rPr lang="en-US" baseline="30000" smtClean="0"/>
              <a:t>st</a:t>
            </a:r>
            <a:r>
              <a:rPr lang="en-US" smtClean="0"/>
              <a:t>  (Solar Apex) reaches 84 degrees or almost completely vertical.  </a:t>
            </a:r>
          </a:p>
        </p:txBody>
      </p:sp>
      <p:sp>
        <p:nvSpPr>
          <p:cNvPr id="10240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429CA0D1-4D76-42FE-8613-EC6298222C55}" type="slidenum">
              <a:rPr lang="en-US" sz="1200">
                <a:latin typeface="Times New Roman" pitchFamily="18" charset="0"/>
                <a:ea typeface="ＭＳ Ｐゴシック"/>
                <a:cs typeface="ＭＳ Ｐゴシック"/>
              </a:rPr>
              <a:pPr algn="r"/>
              <a:t>53</a:t>
            </a:fld>
            <a:endParaRPr lang="en-US" sz="1200">
              <a:latin typeface="Times New Roman" pitchFamily="18"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Internal heat gains are caused by a number of sources in a building.  Causes can be occupants, lighting, appliances, and equipment.  </a:t>
            </a:r>
          </a:p>
          <a:p>
            <a:pPr eaLnBrk="1" hangingPunct="1">
              <a:spcBef>
                <a:spcPct val="0"/>
              </a:spcBef>
            </a:pPr>
            <a:endParaRPr lang="en-US" smtClean="0"/>
          </a:p>
          <a:p>
            <a:pPr eaLnBrk="1" hangingPunct="1">
              <a:spcBef>
                <a:spcPct val="0"/>
              </a:spcBef>
            </a:pPr>
            <a:r>
              <a:rPr lang="en-US" smtClean="0"/>
              <a:t>The presence of people is accompanied by heat and humidity being produced.  This heat is continuously  removed by convection (35%) radiation (35%) and evaporation (25%) depending upon people</a:t>
            </a:r>
            <a:r>
              <a:rPr lang="ja-JP" altLang="en-US" smtClean="0">
                <a:latin typeface="Arial" charset="0"/>
                <a:cs typeface="ＭＳ Ｐゴシック"/>
              </a:rPr>
              <a:t>’</a:t>
            </a:r>
            <a:r>
              <a:rPr lang="en-US" smtClean="0"/>
              <a:t>s activities.  The graph on the right shows the heat gain in a classroom over a 45 minute period.  Over 45 minutes there is a gradual climb in temperature equallng about 7 degrees C, until it dissipates again once the room empties after 45 minutes.  </a:t>
            </a:r>
          </a:p>
          <a:p>
            <a:pPr eaLnBrk="1" hangingPunct="1">
              <a:spcBef>
                <a:spcPct val="0"/>
              </a:spcBef>
            </a:pPr>
            <a:endParaRPr lang="en-US" smtClean="0"/>
          </a:p>
          <a:p>
            <a:pPr eaLnBrk="1" hangingPunct="1">
              <a:spcBef>
                <a:spcPct val="0"/>
              </a:spcBef>
            </a:pPr>
            <a:r>
              <a:rPr lang="en-US" smtClean="0"/>
              <a:t>The graph on the left shows how people in different activities, different lighting, and electrical equipment emanate heat and humidity into the environment.  The left hand column shows the watts generated in heat, while the right hand column shows the humidity factor in grams of water per hour.  The activities of the people in the building can significantly affect the heat gain.  A person at rest generates on average 114 watts of heat, while someone physically working hard can generate 406 watts.  The types of equipment in an environment are also a big factor.  Rooms with ovens or laundry appliances will have  a lot of heat generated by the equipment, while a room full of computers would generate less.  </a:t>
            </a:r>
          </a:p>
          <a:p>
            <a:pPr eaLnBrk="1" hangingPunct="1">
              <a:spcBef>
                <a:spcPct val="0"/>
              </a:spcBef>
            </a:pP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B59124-5521-42FC-8CFD-806B11A28D3F}" type="slidenum">
              <a:rPr lang="en-US"/>
              <a:pPr fontAlgn="base">
                <a:spcBef>
                  <a:spcPct val="0"/>
                </a:spcBef>
                <a:spcAft>
                  <a:spcPct val="0"/>
                </a:spcAft>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sun follows a path and every point of which is determined, in a given place, by its angular elevation and measurement . By knowing the time of year and the position of the building, we can precisely calculate the angle of elevation of the sun in the sky as well as the horizontal angle along the meridian plane known as the azimuth.  Having this information enables us to create a Bioclimatic Façade that interacts with the sun</a:t>
            </a:r>
            <a:r>
              <a:rPr lang="ja-JP" altLang="en-US" smtClean="0">
                <a:latin typeface="Arial" charset="0"/>
                <a:cs typeface="ＭＳ Ｐゴシック"/>
              </a:rPr>
              <a:t>’</a:t>
            </a:r>
            <a:r>
              <a:rPr lang="en-US" smtClean="0"/>
              <a:t>s light, warmth, and energy once we can define the hours of exposure and the angle of incidence.  </a:t>
            </a:r>
          </a:p>
          <a:p>
            <a:pPr eaLnBrk="1" hangingPunct="1">
              <a:spcBef>
                <a:spcPct val="0"/>
              </a:spcBef>
            </a:pPr>
            <a:endParaRPr lang="en-US"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065B1D-A08D-4109-AF92-2D2C406683D0}" type="slidenum">
              <a:rPr lang="en-US"/>
              <a:pPr fontAlgn="base">
                <a:spcBef>
                  <a:spcPct val="0"/>
                </a:spcBef>
                <a:spcAft>
                  <a:spcPct val="0"/>
                </a:spcAft>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589190F-C6AB-4637-90B6-B81A3FFD7896}" type="slidenum">
              <a:rPr lang="en-US" sz="1200">
                <a:latin typeface="Calibri" pitchFamily="34" charset="0"/>
              </a:rPr>
              <a:pPr algn="r"/>
              <a:t>10</a:t>
            </a:fld>
            <a:endParaRPr lang="en-US" sz="1200">
              <a:latin typeface="Calibri" pitchFamily="34" charset="0"/>
            </a:endParaRPr>
          </a:p>
        </p:txBody>
      </p:sp>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smtClean="0"/>
              <a:t>The diagrams show you the sun</a:t>
            </a:r>
            <a:r>
              <a:rPr lang="ja-JP" altLang="en-US" smtClean="0">
                <a:latin typeface="Arial" charset="0"/>
                <a:cs typeface="ＭＳ Ｐゴシック"/>
              </a:rPr>
              <a:t>’</a:t>
            </a:r>
            <a:r>
              <a:rPr lang="en-US" smtClean="0"/>
              <a:t>s path (yellow line) through the sky in relation to a single day and a full year time.</a:t>
            </a:r>
          </a:p>
        </p:txBody>
      </p:sp>
      <p:sp>
        <p:nvSpPr>
          <p:cNvPr id="2970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B526C64-E707-4266-AE94-7C319ED77DEE}" type="slidenum">
              <a:rPr lang="en-US" sz="1200">
                <a:latin typeface="Times New Roman" pitchFamily="18" charset="0"/>
                <a:ea typeface="ＭＳ Ｐゴシック"/>
                <a:cs typeface="ＭＳ Ｐゴシック"/>
              </a:rPr>
              <a:pPr algn="r"/>
              <a:t>10</a:t>
            </a:fld>
            <a:endParaRPr lang="en-US" sz="1200">
              <a:latin typeface="Times New Roman" pitchFamily="18"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sun’s elevation is greatest at the summer solstice and lowest at the winter solstice.</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D99E0C-19C5-4BDC-BB2E-952AF2DB91FE}" type="slidenum">
              <a:rPr lang="en-US"/>
              <a:pPr fontAlgn="base">
                <a:spcBef>
                  <a:spcPct val="0"/>
                </a:spcBef>
                <a:spcAft>
                  <a:spcPct val="0"/>
                </a:spcAft>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mtClean="0"/>
              <a:t>The sun plays a role in providing light and heat to a building.  Adapting the orientation to fit the building's needs thereby enables a reduction in the need for heating and lighting.  The graph on the right illustrates the annual heating requirements of a building depending on the orientation and proportions of its windows (the ration of glazed surfaces to that of the whole façade).  A perceptible reduction in heating needs with a southerly orientation.</a:t>
            </a:r>
          </a:p>
          <a:p>
            <a:pPr eaLnBrk="1" hangingPunct="1">
              <a:lnSpc>
                <a:spcPct val="90000"/>
              </a:lnSpc>
              <a:spcBef>
                <a:spcPct val="0"/>
              </a:spcBef>
            </a:pPr>
            <a:endParaRPr lang="en-US" smtClean="0"/>
          </a:p>
          <a:p>
            <a:pPr eaLnBrk="1" hangingPunct="1">
              <a:spcBef>
                <a:spcPct val="0"/>
              </a:spcBef>
            </a:pPr>
            <a:endParaRPr lang="en-US" smtClean="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026A04-72AA-4A92-8B0A-CE978A61A4DB}" type="slidenum">
              <a:rPr lang="en-US"/>
              <a:pPr fontAlgn="base">
                <a:spcBef>
                  <a:spcPct val="0"/>
                </a:spcBef>
                <a:spcAft>
                  <a:spcPct val="0"/>
                </a:spcAft>
                <a:defRPr/>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Daylight luminance is the light provided by the sky throughout the day.  It intensifies based upon the time of year and whether you are in direct sunlight, under a clear sky, or under an overcast sky.  This enables you to plan your building</a:t>
            </a:r>
            <a:r>
              <a:rPr lang="ja-JP" altLang="en-US" smtClean="0">
                <a:latin typeface="Arial" charset="0"/>
                <a:cs typeface="ＭＳ Ｐゴシック"/>
              </a:rPr>
              <a:t>’</a:t>
            </a:r>
            <a:r>
              <a:rPr lang="en-US" smtClean="0"/>
              <a:t>s use of natural light accordingly on clear days and overcast days, and based upon which parts of the building will be in direct sunlight or under indirect daylight luminance</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D96D3D-39B0-431E-8676-4ED67D846255}" type="slidenum">
              <a:rPr lang="en-US"/>
              <a:pPr fontAlgn="base">
                <a:spcBef>
                  <a:spcPct val="0"/>
                </a:spcBef>
                <a:spcAft>
                  <a:spcPct val="0"/>
                </a:spcAft>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450A727-2604-4DAD-89BE-52257CB05E28}"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0AD321-408B-403A-B6E5-64B4D50D0FC3}"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3019F-7F17-43EC-A66A-87962736523A}"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6C4E61-1A71-4B54-AC83-BC4938DC3575}"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FA70DC-CDF0-423A-A9D9-8CC4BEBFD81D}"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BF047-B6EC-40EC-B918-2EFE4A40CE8D}"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E44CB8-CD08-421D-8F55-6A2489261B6A}"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EC87D3-1AFA-4E76-94BA-5F4929BA860C}"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1FFF26-CFA0-40A8-8CAE-8A6F97B7E5C4}" type="datetimeFigureOut">
              <a:rPr lang="en-US"/>
              <a:pPr>
                <a:defRPr/>
              </a:pPr>
              <a:t>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907146-2AED-4AFC-9C17-15C68E5C4524}"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B3080E-A8FB-4FC4-BBB0-8048A81043F9}"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5152FA-AB01-4318-8FFB-EE448E64B0A1}"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BE9D287-6F1A-47E0-AF80-A4F71F6984C1}" type="datetimeFigureOut">
              <a:rPr lang="en-US"/>
              <a:pPr>
                <a:defRPr/>
              </a:pPr>
              <a:t>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281711B-FE6A-48D7-83CC-FD0F28743576}"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6A9FF17-107E-4795-833C-236C57ECC6B8}" type="datetimeFigureOut">
              <a:rPr lang="en-US"/>
              <a:pPr>
                <a:defRPr/>
              </a:pPr>
              <a:t>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B995334-F7CB-4591-8CC7-61CBDADDD9A8}"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05D8C5-53DD-4D4A-B1FC-2346EAE37AD4}" type="datetimeFigureOut">
              <a:rPr lang="en-US"/>
              <a:pPr>
                <a:defRPr/>
              </a:pPr>
              <a:t>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C35373-F969-48A9-ADA8-1F5319D8D935}"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A0DA2E-6756-4BF6-B240-71DF905F8975}"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0A50D7-CE12-46E1-9E91-DAC021D41864}"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C982FF-0C46-4D55-AE3E-70CF2E43160A}" type="datetimeFigureOut">
              <a:rPr lang="en-US"/>
              <a:pPr>
                <a:defRPr/>
              </a:pPr>
              <a:t>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392B71-7B85-43EA-B8A7-D6797C29D4E2}"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151C177-5223-4E44-8D7E-640E7FDE2DDA}" type="datetimeFigureOut">
              <a:rPr lang="en-US"/>
              <a:pPr>
                <a:defRPr/>
              </a:pPr>
              <a:t>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4A54E5A-BA37-4F7E-8AD0-716C6F72FD9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file:///\\localhost\Users\Richard\Presentations\Calgary%20March%2021%20-%20all%20year.avi"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7.xml"/><Relationship Id="rId4" Type="http://schemas.openxmlformats.org/officeDocument/2006/relationships/image" Target="../media/image76.wmf"/></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pic>
        <p:nvPicPr>
          <p:cNvPr id="4" name="Picture 3" descr="SkyScraper.jpg"/>
          <p:cNvPicPr>
            <a:picLocks noChangeAspect="1"/>
          </p:cNvPicPr>
          <p:nvPr/>
        </p:nvPicPr>
        <p:blipFill>
          <a:blip r:embed="rId2">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703263" y="2963863"/>
            <a:ext cx="7702550" cy="10779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fontAlgn="auto">
              <a:spcBef>
                <a:spcPts val="0"/>
              </a:spcBef>
              <a:spcAft>
                <a:spcPts val="0"/>
              </a:spcAft>
              <a:defRPr/>
            </a:pPr>
            <a:r>
              <a:rPr lang="en-US" sz="2800" u="sng" dirty="0">
                <a:solidFill>
                  <a:schemeClr val="bg1"/>
                </a:solidFill>
                <a:latin typeface="Flux"/>
              </a:rPr>
              <a:t>Bioclimatic Facades</a:t>
            </a:r>
            <a:r>
              <a:rPr lang="en-US" sz="2000" dirty="0">
                <a:solidFill>
                  <a:schemeClr val="bg1"/>
                </a:solidFill>
                <a:latin typeface="Flux"/>
              </a:rPr>
              <a:t>: </a:t>
            </a:r>
          </a:p>
          <a:p>
            <a:pPr algn="ctr" fontAlgn="auto">
              <a:spcBef>
                <a:spcPts val="0"/>
              </a:spcBef>
              <a:spcAft>
                <a:spcPts val="0"/>
              </a:spcAft>
              <a:defRPr/>
            </a:pPr>
            <a:r>
              <a:rPr lang="en-US" dirty="0">
                <a:solidFill>
                  <a:schemeClr val="bg1"/>
                </a:solidFill>
                <a:latin typeface="Flux"/>
              </a:rPr>
              <a:t>Responding to External Environmental </a:t>
            </a:r>
          </a:p>
          <a:p>
            <a:pPr algn="ctr" fontAlgn="auto">
              <a:spcBef>
                <a:spcPts val="0"/>
              </a:spcBef>
              <a:spcAft>
                <a:spcPts val="0"/>
              </a:spcAft>
              <a:defRPr/>
            </a:pPr>
            <a:r>
              <a:rPr lang="en-US" dirty="0">
                <a:solidFill>
                  <a:schemeClr val="bg1"/>
                </a:solidFill>
                <a:latin typeface="Flux"/>
              </a:rPr>
              <a:t>Conditions for the Heath and Safety of Occupants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Daily Arc"/>
          <p:cNvPicPr>
            <a:picLocks noChangeAspect="1" noChangeArrowheads="1"/>
          </p:cNvPicPr>
          <p:nvPr/>
        </p:nvPicPr>
        <p:blipFill>
          <a:blip r:embed="rId4"/>
          <a:srcRect/>
          <a:stretch>
            <a:fillRect/>
          </a:stretch>
        </p:blipFill>
        <p:spPr bwMode="auto">
          <a:xfrm>
            <a:off x="334963" y="1066800"/>
            <a:ext cx="5021262" cy="3935413"/>
          </a:xfrm>
          <a:prstGeom prst="rect">
            <a:avLst/>
          </a:prstGeom>
          <a:noFill/>
          <a:ln w="9525">
            <a:noFill/>
            <a:miter lim="800000"/>
            <a:headEnd/>
            <a:tailEnd/>
          </a:ln>
        </p:spPr>
      </p:pic>
      <p:pic>
        <p:nvPicPr>
          <p:cNvPr id="4" name="Calgary March 21 - all year.avi" descr="/Users/Richard/Presentations/Calgary March 21 - all year.avi">
            <a:hlinkClick r:id="" action="ppaction://media"/>
          </p:cNvPr>
          <p:cNvPicPr>
            <a:picLocks noRot="1" noChangeAspect="1" noChangeArrowheads="1"/>
          </p:cNvPicPr>
          <p:nvPr>
            <a:videoFile r:link="rId1"/>
          </p:nvPr>
        </p:nvPicPr>
        <p:blipFill>
          <a:blip r:embed="rId5"/>
          <a:srcRect/>
          <a:stretch>
            <a:fillRect/>
          </a:stretch>
        </p:blipFill>
        <p:spPr bwMode="auto">
          <a:xfrm>
            <a:off x="4652963" y="3570288"/>
            <a:ext cx="4384675" cy="3287712"/>
          </a:xfrm>
          <a:prstGeom prst="rect">
            <a:avLst/>
          </a:prstGeom>
          <a:noFill/>
          <a:ln w="9525">
            <a:noFill/>
            <a:miter lim="800000"/>
            <a:headEnd/>
            <a:tailEnd/>
          </a:ln>
        </p:spPr>
      </p:pic>
      <p:sp>
        <p:nvSpPr>
          <p:cNvPr id="5" name="Left Arrow 4"/>
          <p:cNvSpPr/>
          <p:nvPr/>
        </p:nvSpPr>
        <p:spPr>
          <a:xfrm>
            <a:off x="5133975" y="1836738"/>
            <a:ext cx="3406775" cy="996950"/>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000000"/>
                </a:solidFill>
              </a:rPr>
              <a:t>Solar Movement – Single Day</a:t>
            </a:r>
          </a:p>
        </p:txBody>
      </p:sp>
      <p:sp>
        <p:nvSpPr>
          <p:cNvPr id="6" name="TextBox 5"/>
          <p:cNvSpPr txBox="1"/>
          <p:nvPr/>
        </p:nvSpPr>
        <p:spPr>
          <a:xfrm>
            <a:off x="3292475" y="371475"/>
            <a:ext cx="5624513"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Single Day </a:t>
            </a:r>
            <a:r>
              <a:rPr lang="en-US" sz="2800" dirty="0" err="1">
                <a:latin typeface="Flux"/>
              </a:rPr>
              <a:t>vs</a:t>
            </a:r>
            <a:r>
              <a:rPr lang="en-US" sz="2800" dirty="0">
                <a:latin typeface="Flux"/>
              </a:rPr>
              <a:t> Full Year</a:t>
            </a:r>
          </a:p>
        </p:txBody>
      </p:sp>
      <p:sp>
        <p:nvSpPr>
          <p:cNvPr id="7" name="Right Arrow 6"/>
          <p:cNvSpPr/>
          <p:nvPr/>
        </p:nvSpPr>
        <p:spPr>
          <a:xfrm>
            <a:off x="949325" y="4814888"/>
            <a:ext cx="3311525" cy="9477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000000"/>
                </a:solidFill>
              </a:rPr>
              <a:t>Solar Movement – Full Year</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SunAltitude.gif"/>
          <p:cNvPicPr>
            <a:picLocks noChangeAspect="1"/>
          </p:cNvPicPr>
          <p:nvPr/>
        </p:nvPicPr>
        <p:blipFill>
          <a:blip r:embed="rId3"/>
          <a:srcRect/>
          <a:stretch>
            <a:fillRect/>
          </a:stretch>
        </p:blipFill>
        <p:spPr bwMode="auto">
          <a:xfrm>
            <a:off x="931863" y="863600"/>
            <a:ext cx="7265987" cy="5856288"/>
          </a:xfrm>
          <a:prstGeom prst="rect">
            <a:avLst/>
          </a:prstGeom>
          <a:noFill/>
          <a:ln w="9525">
            <a:noFill/>
            <a:miter lim="800000"/>
            <a:headEnd/>
            <a:tailEnd/>
          </a:ln>
        </p:spPr>
      </p:pic>
      <p:sp>
        <p:nvSpPr>
          <p:cNvPr id="5" name="TextBox 4"/>
          <p:cNvSpPr txBox="1"/>
          <p:nvPr/>
        </p:nvSpPr>
        <p:spPr>
          <a:xfrm>
            <a:off x="285750" y="677863"/>
            <a:ext cx="6438900"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Summer and Winter Solstice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Animation Calgary"/>
          <p:cNvPicPr>
            <a:picLocks noChangeAspect="1" noChangeArrowheads="1"/>
          </p:cNvPicPr>
          <p:nvPr/>
        </p:nvPicPr>
        <p:blipFill>
          <a:blip r:embed="rId2"/>
          <a:srcRect/>
          <a:stretch>
            <a:fillRect/>
          </a:stretch>
        </p:blipFill>
        <p:spPr bwMode="auto">
          <a:xfrm>
            <a:off x="85725" y="153988"/>
            <a:ext cx="8972550" cy="6550025"/>
          </a:xfrm>
          <a:prstGeom prst="rect">
            <a:avLst/>
          </a:prstGeom>
          <a:noFill/>
          <a:ln w="9525">
            <a:noFill/>
            <a:miter lim="800000"/>
            <a:headEnd/>
            <a:tailEnd/>
          </a:ln>
        </p:spPr>
      </p:pic>
      <p:sp>
        <p:nvSpPr>
          <p:cNvPr id="2" name="TextBox 1"/>
          <p:cNvSpPr txBox="1"/>
          <p:nvPr/>
        </p:nvSpPr>
        <p:spPr>
          <a:xfrm>
            <a:off x="361950" y="379413"/>
            <a:ext cx="5070475"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fontAlgn="auto">
              <a:spcBef>
                <a:spcPts val="0"/>
              </a:spcBef>
              <a:spcAft>
                <a:spcPts val="0"/>
              </a:spcAft>
              <a:defRPr/>
            </a:pPr>
            <a:r>
              <a:rPr lang="en-US" sz="2800" dirty="0">
                <a:latin typeface="Flux"/>
              </a:rPr>
              <a:t>Geographic Location</a:t>
            </a:r>
          </a:p>
        </p:txBody>
      </p:sp>
      <p:sp>
        <p:nvSpPr>
          <p:cNvPr id="114694" name="Text Box 6"/>
          <p:cNvSpPr txBox="1">
            <a:spLocks noChangeArrowheads="1"/>
          </p:cNvSpPr>
          <p:nvPr/>
        </p:nvSpPr>
        <p:spPr bwMode="auto">
          <a:xfrm>
            <a:off x="938213" y="1355725"/>
            <a:ext cx="963612" cy="396875"/>
          </a:xfrm>
          <a:prstGeom prst="rect">
            <a:avLst/>
          </a:prstGeom>
          <a:noFill/>
          <a:ln w="9525">
            <a:noFill/>
            <a:miter lim="800000"/>
            <a:headEnd/>
            <a:tailEnd/>
          </a:ln>
        </p:spPr>
        <p:txBody>
          <a:bodyPr wrap="none">
            <a:spAutoFit/>
          </a:bodyPr>
          <a:lstStyle/>
          <a:p>
            <a:pPr defTabSz="914400"/>
            <a:r>
              <a:rPr lang="en-US" sz="2000" b="1">
                <a:latin typeface="Calibri" pitchFamily="34" charset="0"/>
              </a:rPr>
              <a:t>Calgary</a:t>
            </a:r>
          </a:p>
        </p:txBody>
      </p:sp>
      <p:sp>
        <p:nvSpPr>
          <p:cNvPr id="32772" name="Text Box 9"/>
          <p:cNvSpPr txBox="1">
            <a:spLocks noChangeArrowheads="1"/>
          </p:cNvSpPr>
          <p:nvPr/>
        </p:nvSpPr>
        <p:spPr bwMode="auto">
          <a:xfrm>
            <a:off x="846138" y="1087438"/>
            <a:ext cx="184150" cy="366712"/>
          </a:xfrm>
          <a:prstGeom prst="rect">
            <a:avLst/>
          </a:prstGeom>
          <a:noFill/>
          <a:ln w="9525">
            <a:noFill/>
            <a:miter lim="800000"/>
            <a:headEnd/>
            <a:tailEnd/>
          </a:ln>
        </p:spPr>
        <p:txBody>
          <a:bodyPr wrap="none">
            <a:spAutoFit/>
          </a:bodyPr>
          <a:lstStyle/>
          <a:p>
            <a:pPr defTabSz="914400"/>
            <a:endParaRPr lang="en-US"/>
          </a:p>
        </p:txBody>
      </p:sp>
      <p:pic>
        <p:nvPicPr>
          <p:cNvPr id="114698" name="Picture 10" descr="Animation Sydney"/>
          <p:cNvPicPr>
            <a:picLocks noChangeAspect="1" noChangeArrowheads="1"/>
          </p:cNvPicPr>
          <p:nvPr/>
        </p:nvPicPr>
        <p:blipFill>
          <a:blip r:embed="rId3"/>
          <a:srcRect/>
          <a:stretch>
            <a:fillRect/>
          </a:stretch>
        </p:blipFill>
        <p:spPr bwMode="auto">
          <a:xfrm>
            <a:off x="95250" y="1057275"/>
            <a:ext cx="8953500" cy="5800725"/>
          </a:xfrm>
          <a:prstGeom prst="rect">
            <a:avLst/>
          </a:prstGeom>
          <a:noFill/>
          <a:ln w="9525">
            <a:noFill/>
            <a:miter lim="800000"/>
            <a:headEnd/>
            <a:tailEnd/>
          </a:ln>
        </p:spPr>
      </p:pic>
      <p:sp>
        <p:nvSpPr>
          <p:cNvPr id="114699" name="Text Box 11"/>
          <p:cNvSpPr txBox="1">
            <a:spLocks noChangeArrowheads="1"/>
          </p:cNvSpPr>
          <p:nvPr/>
        </p:nvSpPr>
        <p:spPr bwMode="auto">
          <a:xfrm>
            <a:off x="846138" y="1270000"/>
            <a:ext cx="996950" cy="366713"/>
          </a:xfrm>
          <a:prstGeom prst="rect">
            <a:avLst/>
          </a:prstGeom>
          <a:noFill/>
          <a:ln w="9525">
            <a:noFill/>
            <a:miter lim="800000"/>
            <a:headEnd/>
            <a:tailEnd/>
          </a:ln>
        </p:spPr>
        <p:txBody>
          <a:bodyPr wrap="none">
            <a:spAutoFit/>
          </a:bodyPr>
          <a:lstStyle/>
          <a:p>
            <a:pPr defTabSz="914400"/>
            <a:r>
              <a:rPr lang="en-US" b="1"/>
              <a:t>Sydney</a:t>
            </a:r>
          </a:p>
        </p:txBody>
      </p:sp>
      <p:pic>
        <p:nvPicPr>
          <p:cNvPr id="114700" name="Picture 12" descr="Animation Miami"/>
          <p:cNvPicPr>
            <a:picLocks noChangeAspect="1" noChangeArrowheads="1"/>
          </p:cNvPicPr>
          <p:nvPr/>
        </p:nvPicPr>
        <p:blipFill>
          <a:blip r:embed="rId4"/>
          <a:srcRect/>
          <a:stretch>
            <a:fillRect/>
          </a:stretch>
        </p:blipFill>
        <p:spPr bwMode="auto">
          <a:xfrm>
            <a:off x="142875" y="1057275"/>
            <a:ext cx="8858250" cy="5800725"/>
          </a:xfrm>
          <a:prstGeom prst="rect">
            <a:avLst/>
          </a:prstGeom>
          <a:noFill/>
          <a:ln w="9525">
            <a:noFill/>
            <a:miter lim="800000"/>
            <a:headEnd/>
            <a:tailEnd/>
          </a:ln>
        </p:spPr>
      </p:pic>
      <p:sp>
        <p:nvSpPr>
          <p:cNvPr id="114701" name="Text Box 13"/>
          <p:cNvSpPr txBox="1">
            <a:spLocks noChangeArrowheads="1"/>
          </p:cNvSpPr>
          <p:nvPr/>
        </p:nvSpPr>
        <p:spPr bwMode="auto">
          <a:xfrm>
            <a:off x="754063" y="1368425"/>
            <a:ext cx="831850" cy="366713"/>
          </a:xfrm>
          <a:prstGeom prst="rect">
            <a:avLst/>
          </a:prstGeom>
          <a:noFill/>
          <a:ln w="9525">
            <a:noFill/>
            <a:miter lim="800000"/>
            <a:headEnd/>
            <a:tailEnd/>
          </a:ln>
        </p:spPr>
        <p:txBody>
          <a:bodyPr wrap="none">
            <a:spAutoFit/>
          </a:bodyPr>
          <a:lstStyle/>
          <a:p>
            <a:pPr defTabSz="914400"/>
            <a:r>
              <a:rPr lang="en-US" b="1"/>
              <a:t>Miami</a:t>
            </a:r>
          </a:p>
        </p:txBody>
      </p:sp>
      <p:pic>
        <p:nvPicPr>
          <p:cNvPr id="33801" name="Picture 14" descr="Animation Calgary"/>
          <p:cNvPicPr>
            <a:picLocks noChangeAspect="1" noChangeArrowheads="1"/>
          </p:cNvPicPr>
          <p:nvPr/>
        </p:nvPicPr>
        <p:blipFill>
          <a:blip r:embed="rId2"/>
          <a:srcRect/>
          <a:stretch>
            <a:fillRect/>
          </a:stretch>
        </p:blipFill>
        <p:spPr bwMode="auto">
          <a:xfrm>
            <a:off x="4310063" y="3309938"/>
            <a:ext cx="4572000" cy="3548062"/>
          </a:xfrm>
          <a:prstGeom prst="rect">
            <a:avLst/>
          </a:prstGeom>
          <a:noFill/>
          <a:ln w="9525">
            <a:noFill/>
            <a:miter lim="800000"/>
            <a:headEnd/>
            <a:tailEnd/>
          </a:ln>
        </p:spPr>
      </p:pic>
      <p:pic>
        <p:nvPicPr>
          <p:cNvPr id="33802" name="Picture 15" descr="Animation Sydney"/>
          <p:cNvPicPr>
            <a:picLocks noChangeAspect="1" noChangeArrowheads="1"/>
          </p:cNvPicPr>
          <p:nvPr/>
        </p:nvPicPr>
        <p:blipFill>
          <a:blip r:embed="rId3"/>
          <a:srcRect/>
          <a:stretch>
            <a:fillRect/>
          </a:stretch>
        </p:blipFill>
        <p:spPr bwMode="auto">
          <a:xfrm>
            <a:off x="2655888" y="1057275"/>
            <a:ext cx="5157787" cy="3021013"/>
          </a:xfrm>
          <a:prstGeom prst="rect">
            <a:avLst/>
          </a:prstGeom>
          <a:noFill/>
          <a:ln w="9525">
            <a:noFill/>
            <a:miter lim="800000"/>
            <a:headEnd/>
            <a:tailEnd/>
          </a:ln>
        </p:spPr>
      </p:pic>
      <p:pic>
        <p:nvPicPr>
          <p:cNvPr id="33803" name="Picture 16" descr="Animation Miami"/>
          <p:cNvPicPr>
            <a:picLocks noChangeAspect="1" noChangeArrowheads="1"/>
          </p:cNvPicPr>
          <p:nvPr/>
        </p:nvPicPr>
        <p:blipFill>
          <a:blip r:embed="rId4"/>
          <a:srcRect/>
          <a:stretch>
            <a:fillRect/>
          </a:stretch>
        </p:blipFill>
        <p:spPr bwMode="auto">
          <a:xfrm>
            <a:off x="0" y="3690938"/>
            <a:ext cx="4498975" cy="3167062"/>
          </a:xfrm>
          <a:prstGeom prst="rect">
            <a:avLst/>
          </a:prstGeom>
          <a:noFill/>
          <a:ln w="9525">
            <a:noFill/>
            <a:miter lim="800000"/>
            <a:headEnd/>
            <a:tailEnd/>
          </a:ln>
        </p:spPr>
      </p:pic>
      <p:sp>
        <p:nvSpPr>
          <p:cNvPr id="33806" name="Text Box 14"/>
          <p:cNvSpPr txBox="1">
            <a:spLocks noChangeArrowheads="1"/>
          </p:cNvSpPr>
          <p:nvPr/>
        </p:nvSpPr>
        <p:spPr bwMode="auto">
          <a:xfrm>
            <a:off x="269875" y="1087438"/>
            <a:ext cx="1573213" cy="915987"/>
          </a:xfrm>
          <a:prstGeom prst="rect">
            <a:avLst/>
          </a:prstGeom>
          <a:solidFill>
            <a:schemeClr val="bg1"/>
          </a:solidFill>
          <a:ln w="9525">
            <a:noFill/>
            <a:miter lim="800000"/>
            <a:headEnd/>
            <a:tailEnd/>
          </a:ln>
        </p:spPr>
        <p:txBody>
          <a:bodyPr>
            <a:spAutoFit/>
          </a:bodyPr>
          <a:lstStyle/>
          <a:p>
            <a:pPr defTabSz="914400"/>
            <a:r>
              <a:rPr lang="en-US" b="1"/>
              <a:t>Sydney</a:t>
            </a:r>
          </a:p>
          <a:p>
            <a:pPr defTabSz="914400"/>
            <a:r>
              <a:rPr lang="en-US" b="1"/>
              <a:t>Calgary</a:t>
            </a:r>
          </a:p>
          <a:p>
            <a:pPr defTabSz="914400"/>
            <a:r>
              <a:rPr lang="en-US" b="1"/>
              <a:t>Miami</a:t>
            </a:r>
          </a:p>
        </p:txBody>
      </p:sp>
      <p:sp>
        <p:nvSpPr>
          <p:cNvPr id="33808" name="AutoShape 16"/>
          <p:cNvSpPr>
            <a:spLocks noChangeArrowheads="1"/>
          </p:cNvSpPr>
          <p:nvPr/>
        </p:nvSpPr>
        <p:spPr bwMode="auto">
          <a:xfrm rot="-912378">
            <a:off x="1035050" y="2003425"/>
            <a:ext cx="344488" cy="2416175"/>
          </a:xfrm>
          <a:prstGeom prst="downArrow">
            <a:avLst>
              <a:gd name="adj1" fmla="val 50000"/>
              <a:gd name="adj2" fmla="val 175345"/>
            </a:avLst>
          </a:prstGeom>
          <a:solidFill>
            <a:schemeClr val="accent1"/>
          </a:solidFill>
          <a:ln w="9525">
            <a:solidFill>
              <a:schemeClr val="tx1"/>
            </a:solidFill>
            <a:miter lim="800000"/>
            <a:headEnd/>
            <a:tailEnd/>
          </a:ln>
        </p:spPr>
        <p:txBody>
          <a:bodyPr wrap="none" anchor="ctr"/>
          <a:lstStyle/>
          <a:p>
            <a:endParaRPr lang="en-US"/>
          </a:p>
        </p:txBody>
      </p:sp>
      <p:sp>
        <p:nvSpPr>
          <p:cNvPr id="33809" name="AutoShape 17"/>
          <p:cNvSpPr>
            <a:spLocks noChangeArrowheads="1"/>
          </p:cNvSpPr>
          <p:nvPr/>
        </p:nvSpPr>
        <p:spPr bwMode="auto">
          <a:xfrm rot="-2791824">
            <a:off x="3077369" y="873919"/>
            <a:ext cx="396875" cy="5043487"/>
          </a:xfrm>
          <a:prstGeom prst="downArrow">
            <a:avLst>
              <a:gd name="adj1" fmla="val 50000"/>
              <a:gd name="adj2" fmla="val 317700"/>
            </a:avLst>
          </a:prstGeom>
          <a:solidFill>
            <a:schemeClr val="accent1"/>
          </a:solidFill>
          <a:ln w="9525">
            <a:solidFill>
              <a:schemeClr val="tx1"/>
            </a:solidFill>
            <a:miter lim="800000"/>
            <a:headEnd/>
            <a:tailEnd/>
          </a:ln>
        </p:spPr>
        <p:txBody>
          <a:bodyPr wrap="none" anchor="ctr"/>
          <a:lstStyle/>
          <a:p>
            <a:endParaRPr lang="en-US"/>
          </a:p>
        </p:txBody>
      </p:sp>
      <p:sp>
        <p:nvSpPr>
          <p:cNvPr id="33810" name="AutoShape 18"/>
          <p:cNvSpPr>
            <a:spLocks noChangeArrowheads="1"/>
          </p:cNvSpPr>
          <p:nvPr/>
        </p:nvSpPr>
        <p:spPr bwMode="auto">
          <a:xfrm rot="-4797453">
            <a:off x="2518569" y="213519"/>
            <a:ext cx="314325" cy="2595563"/>
          </a:xfrm>
          <a:prstGeom prst="downArrow">
            <a:avLst>
              <a:gd name="adj1" fmla="val 50000"/>
              <a:gd name="adj2" fmla="val 206439"/>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1000"/>
                                  </p:stCondLst>
                                  <p:childTnLst>
                                    <p:set>
                                      <p:cBhvr>
                                        <p:cTn id="11" dur="1" fill="hold">
                                          <p:stCondLst>
                                            <p:cond delay="0"/>
                                          </p:stCondLst>
                                        </p:cTn>
                                        <p:tgtEl>
                                          <p:spTgt spid="114692"/>
                                        </p:tgtEl>
                                        <p:attrNameLst>
                                          <p:attrName>style.visibility</p:attrName>
                                        </p:attrNameLst>
                                      </p:cBhvr>
                                      <p:to>
                                        <p:strVal val="visible"/>
                                      </p:to>
                                    </p:set>
                                    <p:animEffect transition="in" filter="blinds(horizontal)">
                                      <p:cBhvr>
                                        <p:cTn id="12" dur="500"/>
                                        <p:tgtEl>
                                          <p:spTgt spid="114692"/>
                                        </p:tgtEl>
                                      </p:cBhvr>
                                    </p:animEffect>
                                  </p:childTnLst>
                                </p:cTn>
                              </p:par>
                              <p:par>
                                <p:cTn id="13" presetID="3" presetClass="entr" presetSubtype="10" fill="hold" grpId="0" nodeType="withEffect">
                                  <p:stCondLst>
                                    <p:cond delay="1000"/>
                                  </p:stCondLst>
                                  <p:childTnLst>
                                    <p:set>
                                      <p:cBhvr>
                                        <p:cTn id="14" dur="1" fill="hold">
                                          <p:stCondLst>
                                            <p:cond delay="0"/>
                                          </p:stCondLst>
                                        </p:cTn>
                                        <p:tgtEl>
                                          <p:spTgt spid="114694"/>
                                        </p:tgtEl>
                                        <p:attrNameLst>
                                          <p:attrName>style.visibility</p:attrName>
                                        </p:attrNameLst>
                                      </p:cBhvr>
                                      <p:to>
                                        <p:strVal val="visible"/>
                                      </p:to>
                                    </p:set>
                                    <p:animEffect transition="in" filter="blinds(horizontal)">
                                      <p:cBhvr>
                                        <p:cTn id="15" dur="500"/>
                                        <p:tgtEl>
                                          <p:spTgt spid="114694"/>
                                        </p:tgtEl>
                                      </p:cBhvr>
                                    </p:animEffect>
                                  </p:childTnLst>
                                </p:cTn>
                              </p:par>
                            </p:childTnLst>
                          </p:cTn>
                        </p:par>
                        <p:par>
                          <p:cTn id="16" fill="hold">
                            <p:stCondLst>
                              <p:cond delay="2000"/>
                            </p:stCondLst>
                            <p:childTnLst>
                              <p:par>
                                <p:cTn id="17" presetID="3" presetClass="entr" presetSubtype="10" fill="hold" nodeType="afterEffect">
                                  <p:stCondLst>
                                    <p:cond delay="3000"/>
                                  </p:stCondLst>
                                  <p:childTnLst>
                                    <p:set>
                                      <p:cBhvr>
                                        <p:cTn id="18" dur="1" fill="hold">
                                          <p:stCondLst>
                                            <p:cond delay="0"/>
                                          </p:stCondLst>
                                        </p:cTn>
                                        <p:tgtEl>
                                          <p:spTgt spid="114698"/>
                                        </p:tgtEl>
                                        <p:attrNameLst>
                                          <p:attrName>style.visibility</p:attrName>
                                        </p:attrNameLst>
                                      </p:cBhvr>
                                      <p:to>
                                        <p:strVal val="visible"/>
                                      </p:to>
                                    </p:set>
                                    <p:animEffect transition="in" filter="blinds(horizontal)">
                                      <p:cBhvr>
                                        <p:cTn id="19" dur="500"/>
                                        <p:tgtEl>
                                          <p:spTgt spid="114698"/>
                                        </p:tgtEl>
                                      </p:cBhvr>
                                    </p:animEffect>
                                  </p:childTnLst>
                                </p:cTn>
                              </p:par>
                              <p:par>
                                <p:cTn id="20" presetID="3" presetClass="entr" presetSubtype="10" fill="hold" grpId="0" nodeType="withEffect">
                                  <p:stCondLst>
                                    <p:cond delay="3000"/>
                                  </p:stCondLst>
                                  <p:childTnLst>
                                    <p:set>
                                      <p:cBhvr>
                                        <p:cTn id="21" dur="1" fill="hold">
                                          <p:stCondLst>
                                            <p:cond delay="0"/>
                                          </p:stCondLst>
                                        </p:cTn>
                                        <p:tgtEl>
                                          <p:spTgt spid="114699"/>
                                        </p:tgtEl>
                                        <p:attrNameLst>
                                          <p:attrName>style.visibility</p:attrName>
                                        </p:attrNameLst>
                                      </p:cBhvr>
                                      <p:to>
                                        <p:strVal val="visible"/>
                                      </p:to>
                                    </p:set>
                                    <p:animEffect transition="in" filter="blinds(horizontal)">
                                      <p:cBhvr>
                                        <p:cTn id="22" dur="500"/>
                                        <p:tgtEl>
                                          <p:spTgt spid="114699"/>
                                        </p:tgtEl>
                                      </p:cBhvr>
                                    </p:animEffect>
                                  </p:childTnLst>
                                </p:cTn>
                              </p:par>
                            </p:childTnLst>
                          </p:cTn>
                        </p:par>
                        <p:par>
                          <p:cTn id="23" fill="hold">
                            <p:stCondLst>
                              <p:cond delay="5500"/>
                            </p:stCondLst>
                            <p:childTnLst>
                              <p:par>
                                <p:cTn id="24" presetID="3" presetClass="entr" presetSubtype="10" fill="hold" nodeType="afterEffect">
                                  <p:stCondLst>
                                    <p:cond delay="3000"/>
                                  </p:stCondLst>
                                  <p:childTnLst>
                                    <p:set>
                                      <p:cBhvr>
                                        <p:cTn id="25" dur="1" fill="hold">
                                          <p:stCondLst>
                                            <p:cond delay="0"/>
                                          </p:stCondLst>
                                        </p:cTn>
                                        <p:tgtEl>
                                          <p:spTgt spid="114700"/>
                                        </p:tgtEl>
                                        <p:attrNameLst>
                                          <p:attrName>style.visibility</p:attrName>
                                        </p:attrNameLst>
                                      </p:cBhvr>
                                      <p:to>
                                        <p:strVal val="visible"/>
                                      </p:to>
                                    </p:set>
                                    <p:animEffect transition="in" filter="blinds(horizontal)">
                                      <p:cBhvr>
                                        <p:cTn id="26" dur="500"/>
                                        <p:tgtEl>
                                          <p:spTgt spid="114700"/>
                                        </p:tgtEl>
                                      </p:cBhvr>
                                    </p:animEffect>
                                  </p:childTnLst>
                                </p:cTn>
                              </p:par>
                              <p:par>
                                <p:cTn id="27" presetID="3" presetClass="entr" presetSubtype="10" fill="hold" grpId="0" nodeType="withEffect">
                                  <p:stCondLst>
                                    <p:cond delay="3000"/>
                                  </p:stCondLst>
                                  <p:childTnLst>
                                    <p:set>
                                      <p:cBhvr>
                                        <p:cTn id="28" dur="1" fill="hold">
                                          <p:stCondLst>
                                            <p:cond delay="0"/>
                                          </p:stCondLst>
                                        </p:cTn>
                                        <p:tgtEl>
                                          <p:spTgt spid="114701"/>
                                        </p:tgtEl>
                                        <p:attrNameLst>
                                          <p:attrName>style.visibility</p:attrName>
                                        </p:attrNameLst>
                                      </p:cBhvr>
                                      <p:to>
                                        <p:strVal val="visible"/>
                                      </p:to>
                                    </p:set>
                                    <p:animEffect transition="in" filter="blinds(horizontal)">
                                      <p:cBhvr>
                                        <p:cTn id="29" dur="500"/>
                                        <p:tgtEl>
                                          <p:spTgt spid="114701"/>
                                        </p:tgtEl>
                                      </p:cBhvr>
                                    </p:animEffect>
                                  </p:childTnLst>
                                </p:cTn>
                              </p:par>
                            </p:childTnLst>
                          </p:cTn>
                        </p:par>
                        <p:par>
                          <p:cTn id="30" fill="hold">
                            <p:stCondLst>
                              <p:cond delay="9000"/>
                            </p:stCondLst>
                            <p:childTnLst>
                              <p:par>
                                <p:cTn id="31" presetID="3" presetClass="entr" presetSubtype="10" fill="hold" nodeType="afterEffect">
                                  <p:stCondLst>
                                    <p:cond delay="3000"/>
                                  </p:stCondLst>
                                  <p:childTnLst>
                                    <p:set>
                                      <p:cBhvr>
                                        <p:cTn id="32" dur="1" fill="hold">
                                          <p:stCondLst>
                                            <p:cond delay="0"/>
                                          </p:stCondLst>
                                        </p:cTn>
                                        <p:tgtEl>
                                          <p:spTgt spid="33802"/>
                                        </p:tgtEl>
                                        <p:attrNameLst>
                                          <p:attrName>style.visibility</p:attrName>
                                        </p:attrNameLst>
                                      </p:cBhvr>
                                      <p:to>
                                        <p:strVal val="visible"/>
                                      </p:to>
                                    </p:set>
                                    <p:animEffect transition="in" filter="blinds(horizontal)">
                                      <p:cBhvr>
                                        <p:cTn id="33" dur="500"/>
                                        <p:tgtEl>
                                          <p:spTgt spid="33802"/>
                                        </p:tgtEl>
                                      </p:cBhvr>
                                    </p:animEffect>
                                  </p:childTnLst>
                                </p:cTn>
                              </p:par>
                              <p:par>
                                <p:cTn id="34" presetID="3" presetClass="entr" presetSubtype="10" fill="hold" nodeType="withEffect">
                                  <p:stCondLst>
                                    <p:cond delay="3000"/>
                                  </p:stCondLst>
                                  <p:childTnLst>
                                    <p:set>
                                      <p:cBhvr>
                                        <p:cTn id="35" dur="1" fill="hold">
                                          <p:stCondLst>
                                            <p:cond delay="0"/>
                                          </p:stCondLst>
                                        </p:cTn>
                                        <p:tgtEl>
                                          <p:spTgt spid="33803"/>
                                        </p:tgtEl>
                                        <p:attrNameLst>
                                          <p:attrName>style.visibility</p:attrName>
                                        </p:attrNameLst>
                                      </p:cBhvr>
                                      <p:to>
                                        <p:strVal val="visible"/>
                                      </p:to>
                                    </p:set>
                                    <p:animEffect transition="in" filter="blinds(horizontal)">
                                      <p:cBhvr>
                                        <p:cTn id="36" dur="500"/>
                                        <p:tgtEl>
                                          <p:spTgt spid="33803"/>
                                        </p:tgtEl>
                                      </p:cBhvr>
                                    </p:animEffect>
                                  </p:childTnLst>
                                </p:cTn>
                              </p:par>
                              <p:par>
                                <p:cTn id="37" presetID="3" presetClass="entr" presetSubtype="10" fill="hold" nodeType="withEffect">
                                  <p:stCondLst>
                                    <p:cond delay="3000"/>
                                  </p:stCondLst>
                                  <p:childTnLst>
                                    <p:set>
                                      <p:cBhvr>
                                        <p:cTn id="38" dur="1" fill="hold">
                                          <p:stCondLst>
                                            <p:cond delay="0"/>
                                          </p:stCondLst>
                                        </p:cTn>
                                        <p:tgtEl>
                                          <p:spTgt spid="33801"/>
                                        </p:tgtEl>
                                        <p:attrNameLst>
                                          <p:attrName>style.visibility</p:attrName>
                                        </p:attrNameLst>
                                      </p:cBhvr>
                                      <p:to>
                                        <p:strVal val="visible"/>
                                      </p:to>
                                    </p:set>
                                    <p:animEffect transition="in" filter="blinds(horizontal)">
                                      <p:cBhvr>
                                        <p:cTn id="39" dur="500"/>
                                        <p:tgtEl>
                                          <p:spTgt spid="33801"/>
                                        </p:tgtEl>
                                      </p:cBhvr>
                                    </p:animEffect>
                                  </p:childTnLst>
                                </p:cTn>
                              </p:par>
                              <p:par>
                                <p:cTn id="40" presetID="3" presetClass="entr" presetSubtype="10" fill="hold" grpId="0" nodeType="withEffect">
                                  <p:stCondLst>
                                    <p:cond delay="3000"/>
                                  </p:stCondLst>
                                  <p:childTnLst>
                                    <p:set>
                                      <p:cBhvr>
                                        <p:cTn id="41" dur="1" fill="hold">
                                          <p:stCondLst>
                                            <p:cond delay="0"/>
                                          </p:stCondLst>
                                        </p:cTn>
                                        <p:tgtEl>
                                          <p:spTgt spid="33806"/>
                                        </p:tgtEl>
                                        <p:attrNameLst>
                                          <p:attrName>style.visibility</p:attrName>
                                        </p:attrNameLst>
                                      </p:cBhvr>
                                      <p:to>
                                        <p:strVal val="visible"/>
                                      </p:to>
                                    </p:set>
                                    <p:animEffect transition="in" filter="blinds(horizontal)">
                                      <p:cBhvr>
                                        <p:cTn id="42" dur="500"/>
                                        <p:tgtEl>
                                          <p:spTgt spid="33806"/>
                                        </p:tgtEl>
                                      </p:cBhvr>
                                    </p:animEffect>
                                  </p:childTnLst>
                                </p:cTn>
                              </p:par>
                              <p:par>
                                <p:cTn id="43" presetID="2" presetClass="entr" presetSubtype="4" fill="hold" grpId="0" nodeType="withEffect">
                                  <p:stCondLst>
                                    <p:cond delay="3000"/>
                                  </p:stCondLst>
                                  <p:childTnLst>
                                    <p:set>
                                      <p:cBhvr>
                                        <p:cTn id="44" dur="1" fill="hold">
                                          <p:stCondLst>
                                            <p:cond delay="0"/>
                                          </p:stCondLst>
                                        </p:cTn>
                                        <p:tgtEl>
                                          <p:spTgt spid="33810"/>
                                        </p:tgtEl>
                                        <p:attrNameLst>
                                          <p:attrName>style.visibility</p:attrName>
                                        </p:attrNameLst>
                                      </p:cBhvr>
                                      <p:to>
                                        <p:strVal val="visible"/>
                                      </p:to>
                                    </p:set>
                                    <p:anim calcmode="lin" valueType="num">
                                      <p:cBhvr additive="base">
                                        <p:cTn id="45" dur="500" fill="hold"/>
                                        <p:tgtEl>
                                          <p:spTgt spid="33810"/>
                                        </p:tgtEl>
                                        <p:attrNameLst>
                                          <p:attrName>ppt_x</p:attrName>
                                        </p:attrNameLst>
                                      </p:cBhvr>
                                      <p:tavLst>
                                        <p:tav tm="0">
                                          <p:val>
                                            <p:strVal val="#ppt_x"/>
                                          </p:val>
                                        </p:tav>
                                        <p:tav tm="100000">
                                          <p:val>
                                            <p:strVal val="#ppt_x"/>
                                          </p:val>
                                        </p:tav>
                                      </p:tavLst>
                                    </p:anim>
                                    <p:anim calcmode="lin" valueType="num">
                                      <p:cBhvr additive="base">
                                        <p:cTn id="46" dur="500" fill="hold"/>
                                        <p:tgtEl>
                                          <p:spTgt spid="338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3000"/>
                                  </p:stCondLst>
                                  <p:childTnLst>
                                    <p:set>
                                      <p:cBhvr>
                                        <p:cTn id="48" dur="1" fill="hold">
                                          <p:stCondLst>
                                            <p:cond delay="0"/>
                                          </p:stCondLst>
                                        </p:cTn>
                                        <p:tgtEl>
                                          <p:spTgt spid="33809"/>
                                        </p:tgtEl>
                                        <p:attrNameLst>
                                          <p:attrName>style.visibility</p:attrName>
                                        </p:attrNameLst>
                                      </p:cBhvr>
                                      <p:to>
                                        <p:strVal val="visible"/>
                                      </p:to>
                                    </p:set>
                                    <p:anim calcmode="lin" valueType="num">
                                      <p:cBhvr additive="base">
                                        <p:cTn id="49" dur="500" fill="hold"/>
                                        <p:tgtEl>
                                          <p:spTgt spid="33809"/>
                                        </p:tgtEl>
                                        <p:attrNameLst>
                                          <p:attrName>ppt_x</p:attrName>
                                        </p:attrNameLst>
                                      </p:cBhvr>
                                      <p:tavLst>
                                        <p:tav tm="0">
                                          <p:val>
                                            <p:strVal val="#ppt_x"/>
                                          </p:val>
                                        </p:tav>
                                        <p:tav tm="100000">
                                          <p:val>
                                            <p:strVal val="#ppt_x"/>
                                          </p:val>
                                        </p:tav>
                                      </p:tavLst>
                                    </p:anim>
                                    <p:anim calcmode="lin" valueType="num">
                                      <p:cBhvr additive="base">
                                        <p:cTn id="50" dur="500" fill="hold"/>
                                        <p:tgtEl>
                                          <p:spTgt spid="3380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3000"/>
                                  </p:stCondLst>
                                  <p:childTnLst>
                                    <p:set>
                                      <p:cBhvr>
                                        <p:cTn id="52" dur="1" fill="hold">
                                          <p:stCondLst>
                                            <p:cond delay="0"/>
                                          </p:stCondLst>
                                        </p:cTn>
                                        <p:tgtEl>
                                          <p:spTgt spid="33808"/>
                                        </p:tgtEl>
                                        <p:attrNameLst>
                                          <p:attrName>style.visibility</p:attrName>
                                        </p:attrNameLst>
                                      </p:cBhvr>
                                      <p:to>
                                        <p:strVal val="visible"/>
                                      </p:to>
                                    </p:set>
                                    <p:anim calcmode="lin" valueType="num">
                                      <p:cBhvr additive="base">
                                        <p:cTn id="53" dur="500" fill="hold"/>
                                        <p:tgtEl>
                                          <p:spTgt spid="33808"/>
                                        </p:tgtEl>
                                        <p:attrNameLst>
                                          <p:attrName>ppt_x</p:attrName>
                                        </p:attrNameLst>
                                      </p:cBhvr>
                                      <p:tavLst>
                                        <p:tav tm="0">
                                          <p:val>
                                            <p:strVal val="#ppt_x"/>
                                          </p:val>
                                        </p:tav>
                                        <p:tav tm="100000">
                                          <p:val>
                                            <p:strVal val="#ppt_x"/>
                                          </p:val>
                                        </p:tav>
                                      </p:tavLst>
                                    </p:anim>
                                    <p:anim calcmode="lin" valueType="num">
                                      <p:cBhvr additive="base">
                                        <p:cTn id="54" dur="500" fill="hold"/>
                                        <p:tgtEl>
                                          <p:spTgt spid="338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4694" grpId="0"/>
      <p:bldP spid="114699" grpId="0"/>
      <p:bldP spid="114701" grpId="0"/>
      <p:bldP spid="33806" grpId="0" animBg="1"/>
      <p:bldP spid="33808" grpId="0" animBg="1"/>
      <p:bldP spid="33809" grpId="0" animBg="1"/>
      <p:bldP spid="338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ietokrzyska-Tower_-OneByNine_plusMOOD_04.jpg"/>
          <p:cNvPicPr>
            <a:picLocks noChangeAspect="1"/>
          </p:cNvPicPr>
          <p:nvPr/>
        </p:nvPicPr>
        <p:blipFill>
          <a:blip r:embed="rId3">
            <a:extLst>
              <a:ext uri="{28A0092B-C50C-407E-A947-70E740481C1C}"/>
            </a:extLst>
          </a:blip>
          <a:stretch>
            <a:fillRect/>
          </a:stretch>
        </p:blipFill>
        <p:spPr>
          <a:xfrm>
            <a:off x="355600" y="794250"/>
            <a:ext cx="8420100" cy="5731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50888" y="365125"/>
            <a:ext cx="4598987"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Facade Orientation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c8515cfb.jpg"/>
          <p:cNvPicPr>
            <a:picLocks noChangeAspect="1"/>
          </p:cNvPicPr>
          <p:nvPr/>
        </p:nvPicPr>
        <p:blipFill>
          <a:blip r:embed="rId2">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393825" y="719138"/>
            <a:ext cx="6162675"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fontAlgn="auto">
              <a:spcBef>
                <a:spcPts val="0"/>
              </a:spcBef>
              <a:spcAft>
                <a:spcPts val="0"/>
              </a:spcAft>
              <a:defRPr/>
            </a:pPr>
            <a:r>
              <a:rPr lang="en-US" sz="2800" dirty="0">
                <a:latin typeface="Flux"/>
                <a:cs typeface="Trebuchet MS"/>
              </a:rPr>
              <a:t>What is Solar Irradiance?</a:t>
            </a:r>
          </a:p>
        </p:txBody>
      </p:sp>
      <p:sp>
        <p:nvSpPr>
          <p:cNvPr id="35843" name="TextBox 3"/>
          <p:cNvSpPr txBox="1">
            <a:spLocks noChangeArrowheads="1"/>
          </p:cNvSpPr>
          <p:nvPr/>
        </p:nvSpPr>
        <p:spPr bwMode="auto">
          <a:xfrm>
            <a:off x="663575" y="1730375"/>
            <a:ext cx="7878763" cy="431800"/>
          </a:xfrm>
          <a:prstGeom prst="rect">
            <a:avLst/>
          </a:prstGeom>
          <a:noFill/>
          <a:ln w="9525">
            <a:noFill/>
            <a:miter lim="800000"/>
            <a:headEnd/>
            <a:tailEnd/>
          </a:ln>
        </p:spPr>
        <p:txBody>
          <a:bodyPr wrap="none">
            <a:spAutoFit/>
          </a:bodyPr>
          <a:lstStyle/>
          <a:p>
            <a:pPr algn="ctr"/>
            <a:r>
              <a:rPr lang="en-US" sz="2200">
                <a:solidFill>
                  <a:schemeClr val="bg1"/>
                </a:solidFill>
                <a:latin typeface="Calibri" pitchFamily="34" charset="0"/>
              </a:rPr>
              <a:t>The amount of solar energy that arrives at a specific point and time</a:t>
            </a:r>
          </a:p>
        </p:txBody>
      </p:sp>
      <p:sp>
        <p:nvSpPr>
          <p:cNvPr id="35844" name="TextBox 4"/>
          <p:cNvSpPr txBox="1">
            <a:spLocks noChangeArrowheads="1"/>
          </p:cNvSpPr>
          <p:nvPr/>
        </p:nvSpPr>
        <p:spPr bwMode="auto">
          <a:xfrm>
            <a:off x="2641600" y="2724150"/>
            <a:ext cx="1582738" cy="647700"/>
          </a:xfrm>
          <a:prstGeom prst="rect">
            <a:avLst/>
          </a:prstGeom>
          <a:noFill/>
          <a:ln w="9525">
            <a:noFill/>
            <a:miter lim="800000"/>
            <a:headEnd/>
            <a:tailEnd/>
          </a:ln>
        </p:spPr>
        <p:txBody>
          <a:bodyPr wrap="none">
            <a:spAutoFit/>
          </a:bodyPr>
          <a:lstStyle/>
          <a:p>
            <a:pPr marL="285750" indent="-285750" algn="ctr">
              <a:buFont typeface="Arial" charset="0"/>
              <a:buChar char="•"/>
            </a:pPr>
            <a:r>
              <a:rPr lang="en-US">
                <a:solidFill>
                  <a:srgbClr val="FFFFFF"/>
                </a:solidFill>
                <a:latin typeface="Calibri" pitchFamily="34" charset="0"/>
              </a:rPr>
              <a:t>Three types</a:t>
            </a:r>
          </a:p>
          <a:p>
            <a:pPr marL="285750" indent="-285750" algn="ctr">
              <a:buFont typeface="Arial" charset="0"/>
              <a:buChar char="•"/>
            </a:pP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269-stock-photo-sun-house-residential-structure-clouds-high-rise-lantern-skyline.jpg"/>
          <p:cNvPicPr>
            <a:picLocks noChangeAspect="1"/>
          </p:cNvPicPr>
          <p:nvPr/>
        </p:nvPicPr>
        <p:blipFill>
          <a:blip r:embed="rId2">
            <a:extLst>
              <a:ext uri="{28A0092B-C50C-407E-A947-70E740481C1C}"/>
            </a:extLst>
          </a:blip>
          <a:stretch>
            <a:fillRect/>
          </a:stretch>
        </p:blipFill>
        <p:spPr>
          <a:xfrm>
            <a:off x="4753428" y="556381"/>
            <a:ext cx="4318000" cy="590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un_radiation.jpg"/>
          <p:cNvPicPr>
            <a:picLocks noChangeAspect="1"/>
          </p:cNvPicPr>
          <p:nvPr/>
        </p:nvPicPr>
        <p:blipFill>
          <a:blip r:embed="rId3">
            <a:extLst>
              <a:ext uri="{28A0092B-C50C-407E-A947-70E740481C1C}"/>
            </a:extLst>
          </a:blip>
          <a:stretch>
            <a:fillRect/>
          </a:stretch>
        </p:blipFill>
        <p:spPr>
          <a:xfrm>
            <a:off x="60475" y="226786"/>
            <a:ext cx="5382382" cy="330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reflective-ground.jpg"/>
          <p:cNvPicPr>
            <a:picLocks noChangeAspect="1"/>
          </p:cNvPicPr>
          <p:nvPr/>
        </p:nvPicPr>
        <p:blipFill>
          <a:blip r:embed="rId4">
            <a:extLst>
              <a:ext uri="{28A0092B-C50C-407E-A947-70E740481C1C}"/>
            </a:extLst>
          </a:blip>
          <a:stretch>
            <a:fillRect/>
          </a:stretch>
        </p:blipFill>
        <p:spPr>
          <a:xfrm>
            <a:off x="60475" y="3676953"/>
            <a:ext cx="4826001" cy="3038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8" name="TextBox 5"/>
          <p:cNvSpPr txBox="1">
            <a:spLocks noChangeArrowheads="1"/>
          </p:cNvSpPr>
          <p:nvPr/>
        </p:nvSpPr>
        <p:spPr bwMode="auto">
          <a:xfrm>
            <a:off x="1820863" y="688975"/>
            <a:ext cx="1717675" cy="3667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Direct Radiation</a:t>
            </a:r>
          </a:p>
        </p:txBody>
      </p:sp>
      <p:sp>
        <p:nvSpPr>
          <p:cNvPr id="36869" name="TextBox 6"/>
          <p:cNvSpPr txBox="1">
            <a:spLocks noChangeArrowheads="1"/>
          </p:cNvSpPr>
          <p:nvPr/>
        </p:nvSpPr>
        <p:spPr bwMode="auto">
          <a:xfrm>
            <a:off x="6059488" y="2238375"/>
            <a:ext cx="1943100" cy="3667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Diffused Radiation</a:t>
            </a:r>
          </a:p>
        </p:txBody>
      </p:sp>
      <p:sp>
        <p:nvSpPr>
          <p:cNvPr id="36870" name="TextBox 7"/>
          <p:cNvSpPr txBox="1">
            <a:spLocks noChangeArrowheads="1"/>
          </p:cNvSpPr>
          <p:nvPr/>
        </p:nvSpPr>
        <p:spPr bwMode="auto">
          <a:xfrm>
            <a:off x="1463675" y="4327525"/>
            <a:ext cx="2085975" cy="366713"/>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Reflective Radiation</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office-stock-photo.jpg"/>
          <p:cNvPicPr>
            <a:picLocks noChangeAspect="1"/>
          </p:cNvPicPr>
          <p:nvPr/>
        </p:nvPicPr>
        <p:blipFill>
          <a:blip r:embed="rId3">
            <a:alphaModFix amt="80000"/>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513263" y="849313"/>
            <a:ext cx="4303712"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What is Luminance?</a:t>
            </a:r>
          </a:p>
        </p:txBody>
      </p:sp>
      <p:sp>
        <p:nvSpPr>
          <p:cNvPr id="37891" name="TextBox 5"/>
          <p:cNvSpPr txBox="1">
            <a:spLocks noChangeArrowheads="1"/>
          </p:cNvSpPr>
          <p:nvPr/>
        </p:nvSpPr>
        <p:spPr bwMode="auto">
          <a:xfrm>
            <a:off x="4219575" y="1738313"/>
            <a:ext cx="4811713" cy="822325"/>
          </a:xfrm>
          <a:prstGeom prst="rect">
            <a:avLst/>
          </a:prstGeom>
          <a:solidFill>
            <a:schemeClr val="bg2">
              <a:alpha val="59999"/>
            </a:schemeClr>
          </a:solidFill>
          <a:ln w="9525">
            <a:noFill/>
            <a:miter lim="800000"/>
            <a:headEnd/>
            <a:tailEnd/>
          </a:ln>
        </p:spPr>
        <p:txBody>
          <a:bodyPr wrap="none">
            <a:spAutoFit/>
          </a:bodyPr>
          <a:lstStyle/>
          <a:p>
            <a:pPr algn="ctr"/>
            <a:r>
              <a:rPr lang="en-US" sz="2400" b="1">
                <a:latin typeface="Calibri" pitchFamily="34" charset="0"/>
              </a:rPr>
              <a:t>The measurement of the intensity</a:t>
            </a:r>
          </a:p>
          <a:p>
            <a:pPr algn="ctr"/>
            <a:r>
              <a:rPr lang="en-US" sz="2400" b="1">
                <a:latin typeface="Calibri" pitchFamily="34" charset="0"/>
              </a:rPr>
              <a:t> of light traveling in a given direction</a:t>
            </a:r>
          </a:p>
        </p:txBody>
      </p:sp>
      <p:sp>
        <p:nvSpPr>
          <p:cNvPr id="37892" name="TextBox 6"/>
          <p:cNvSpPr txBox="1">
            <a:spLocks noChangeArrowheads="1"/>
          </p:cNvSpPr>
          <p:nvPr/>
        </p:nvSpPr>
        <p:spPr bwMode="auto">
          <a:xfrm>
            <a:off x="5518150" y="2701925"/>
            <a:ext cx="184150" cy="366713"/>
          </a:xfrm>
          <a:prstGeom prst="rect">
            <a:avLst/>
          </a:prstGeom>
          <a:noFill/>
          <a:ln w="9525">
            <a:noFill/>
            <a:miter lim="800000"/>
            <a:headEnd/>
            <a:tailEnd/>
          </a:ln>
        </p:spPr>
        <p:txBody>
          <a:bodyPr wrap="none">
            <a:spAutoFit/>
          </a:bodyPr>
          <a:lstStyle/>
          <a:p>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54.jpg"/>
          <p:cNvPicPr>
            <a:picLocks noChangeAspect="1"/>
          </p:cNvPicPr>
          <p:nvPr/>
        </p:nvPicPr>
        <p:blipFill>
          <a:blip r:embed="rId3">
            <a:alphaModFix amt="55000"/>
            <a:extLst>
              <a:ext uri="{28A0092B-C50C-407E-A947-70E740481C1C}"/>
            </a:extLst>
          </a:blip>
          <a:stretch>
            <a:fillRect/>
          </a:stretch>
        </p:blipFill>
        <p:spPr>
          <a:xfrm>
            <a:off x="0" y="1"/>
            <a:ext cx="9144000"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58813" y="461963"/>
            <a:ext cx="7816850"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What is Bioclimatic Architecture?</a:t>
            </a:r>
          </a:p>
        </p:txBody>
      </p:sp>
      <p:sp>
        <p:nvSpPr>
          <p:cNvPr id="39939" name="TextBox 3"/>
          <p:cNvSpPr txBox="1">
            <a:spLocks noChangeArrowheads="1"/>
          </p:cNvSpPr>
          <p:nvPr/>
        </p:nvSpPr>
        <p:spPr bwMode="auto">
          <a:xfrm>
            <a:off x="2995613" y="2927350"/>
            <a:ext cx="2722562" cy="1465263"/>
          </a:xfrm>
          <a:prstGeom prst="rect">
            <a:avLst/>
          </a:prstGeom>
          <a:solidFill>
            <a:schemeClr val="bg2">
              <a:alpha val="49019"/>
            </a:schemeClr>
          </a:solidFill>
          <a:ln w="9525">
            <a:noFill/>
            <a:miter lim="800000"/>
            <a:headEnd/>
            <a:tailEnd/>
          </a:ln>
        </p:spPr>
        <p:txBody>
          <a:bodyPr wrap="none">
            <a:spAutoFit/>
          </a:bodyPr>
          <a:lstStyle/>
          <a:p>
            <a:pPr marL="285750" indent="-285750">
              <a:buFont typeface="Arial" charset="0"/>
              <a:buChar char="•"/>
            </a:pPr>
            <a:r>
              <a:rPr lang="en-US" b="1">
                <a:solidFill>
                  <a:srgbClr val="000000"/>
                </a:solidFill>
                <a:latin typeface="Calibri" pitchFamily="34" charset="0"/>
              </a:rPr>
              <a:t>Bioclimatic facades</a:t>
            </a:r>
          </a:p>
          <a:p>
            <a:pPr marL="285750" indent="-285750">
              <a:buFont typeface="Arial" charset="0"/>
              <a:buChar char="•"/>
            </a:pPr>
            <a:r>
              <a:rPr lang="en-US" b="1">
                <a:solidFill>
                  <a:srgbClr val="000000"/>
                </a:solidFill>
                <a:latin typeface="Calibri" pitchFamily="34" charset="0"/>
              </a:rPr>
              <a:t>Harnessing natural light</a:t>
            </a:r>
          </a:p>
          <a:p>
            <a:pPr marL="285750" indent="-285750">
              <a:buFont typeface="Arial" charset="0"/>
              <a:buChar char="•"/>
            </a:pPr>
            <a:r>
              <a:rPr lang="en-US" b="1">
                <a:solidFill>
                  <a:srgbClr val="000000"/>
                </a:solidFill>
                <a:latin typeface="Calibri" pitchFamily="34" charset="0"/>
              </a:rPr>
              <a:t>Thermal comfort</a:t>
            </a:r>
          </a:p>
          <a:p>
            <a:pPr marL="285750" indent="-285750">
              <a:buFont typeface="Arial" charset="0"/>
              <a:buChar char="•"/>
            </a:pPr>
            <a:r>
              <a:rPr lang="en-US" b="1">
                <a:solidFill>
                  <a:srgbClr val="000000"/>
                </a:solidFill>
                <a:latin typeface="Calibri" pitchFamily="34" charset="0"/>
              </a:rPr>
              <a:t>Visual comfort</a:t>
            </a:r>
          </a:p>
          <a:p>
            <a:pPr marL="285750" indent="-285750">
              <a:buFont typeface="Arial" charset="0"/>
              <a:buChar char="•"/>
            </a:pPr>
            <a:endParaRPr lang="en-US" b="1">
              <a:solidFill>
                <a:srgbClr val="FFFFFF"/>
              </a:solidFill>
              <a:latin typeface="Calibri" pitchFamily="34" charset="0"/>
            </a:endParaRPr>
          </a:p>
        </p:txBody>
      </p:sp>
      <p:sp>
        <p:nvSpPr>
          <p:cNvPr id="39940" name="TextBox 4"/>
          <p:cNvSpPr txBox="1">
            <a:spLocks noChangeArrowheads="1"/>
          </p:cNvSpPr>
          <p:nvPr/>
        </p:nvSpPr>
        <p:spPr bwMode="auto">
          <a:xfrm>
            <a:off x="1262063" y="1654175"/>
            <a:ext cx="7040562" cy="762000"/>
          </a:xfrm>
          <a:prstGeom prst="rect">
            <a:avLst/>
          </a:prstGeom>
          <a:solidFill>
            <a:schemeClr val="bg2">
              <a:alpha val="49019"/>
            </a:schemeClr>
          </a:solidFill>
          <a:ln w="9525">
            <a:noFill/>
            <a:miter lim="800000"/>
            <a:headEnd/>
            <a:tailEnd/>
          </a:ln>
        </p:spPr>
        <p:txBody>
          <a:bodyPr>
            <a:spAutoFit/>
          </a:bodyPr>
          <a:lstStyle/>
          <a:p>
            <a:r>
              <a:rPr lang="en-US" sz="2200" b="1">
                <a:solidFill>
                  <a:srgbClr val="000000"/>
                </a:solidFill>
                <a:latin typeface="Calibri" pitchFamily="34" charset="0"/>
              </a:rPr>
              <a:t>Design based on using solar energy and local climate to provide thermal and visual comfort of the occupants.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1-21 at 10.47.17 AM.png"/>
          <p:cNvPicPr>
            <a:picLocks noChangeAspect="1"/>
          </p:cNvPicPr>
          <p:nvPr/>
        </p:nvPicPr>
        <p:blipFill>
          <a:blip r:embed="rId3">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235200" y="411163"/>
            <a:ext cx="4799013"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Bioclimatic Facades</a:t>
            </a:r>
          </a:p>
        </p:txBody>
      </p:sp>
      <p:sp>
        <p:nvSpPr>
          <p:cNvPr id="41987" name="TextBox 3"/>
          <p:cNvSpPr txBox="1">
            <a:spLocks noChangeArrowheads="1"/>
          </p:cNvSpPr>
          <p:nvPr/>
        </p:nvSpPr>
        <p:spPr bwMode="auto">
          <a:xfrm>
            <a:off x="5514975" y="1854200"/>
            <a:ext cx="3556000" cy="366713"/>
          </a:xfrm>
          <a:prstGeom prst="rect">
            <a:avLst/>
          </a:prstGeom>
          <a:noFill/>
          <a:ln w="9525">
            <a:noFill/>
            <a:miter lim="800000"/>
            <a:headEnd/>
            <a:tailEnd/>
          </a:ln>
        </p:spPr>
        <p:txBody>
          <a:bodyPr wrap="none">
            <a:spAutoFit/>
          </a:bodyPr>
          <a:lstStyle/>
          <a:p>
            <a:r>
              <a:rPr lang="en-US" b="1">
                <a:latin typeface="Lucida Sans" pitchFamily="34" charset="0"/>
              </a:rPr>
              <a:t>Location, location, location…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ilding Shaded.JPG"/>
          <p:cNvPicPr>
            <a:picLocks noChangeAspect="1"/>
          </p:cNvPicPr>
          <p:nvPr/>
        </p:nvPicPr>
        <p:blipFill>
          <a:blip r:embed="rId3">
            <a:extLst>
              <a:ext uri="{28A0092B-C50C-407E-A947-70E740481C1C}"/>
            </a:extLst>
          </a:blip>
          <a:stretch>
            <a:fillRect/>
          </a:stretch>
        </p:blipFill>
        <p:spPr>
          <a:xfrm>
            <a:off x="0" y="0"/>
            <a:ext cx="473528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739925_where_i_am.jpg"/>
          <p:cNvPicPr>
            <a:picLocks noChangeAspect="1"/>
          </p:cNvPicPr>
          <p:nvPr/>
        </p:nvPicPr>
        <p:blipFill>
          <a:blip r:embed="rId4">
            <a:extLst>
              <a:ext uri="{28A0092B-C50C-407E-A947-70E740481C1C}"/>
            </a:extLst>
          </a:blip>
          <a:stretch>
            <a:fillRect/>
          </a:stretch>
        </p:blipFill>
        <p:spPr>
          <a:xfrm>
            <a:off x="4390571" y="3362779"/>
            <a:ext cx="4451048" cy="3277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1293783_old_desert_farmhouse_.jpg"/>
          <p:cNvPicPr>
            <a:picLocks noChangeAspect="1"/>
          </p:cNvPicPr>
          <p:nvPr/>
        </p:nvPicPr>
        <p:blipFill>
          <a:blip r:embed="rId5">
            <a:extLst>
              <a:ext uri="{28A0092B-C50C-407E-A947-70E740481C1C}"/>
            </a:extLst>
          </a:blip>
          <a:stretch>
            <a:fillRect/>
          </a:stretch>
        </p:blipFill>
        <p:spPr>
          <a:xfrm>
            <a:off x="4934857" y="193523"/>
            <a:ext cx="4100286" cy="2902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036" name="TextBox 6"/>
          <p:cNvSpPr txBox="1">
            <a:spLocks noChangeArrowheads="1"/>
          </p:cNvSpPr>
          <p:nvPr/>
        </p:nvSpPr>
        <p:spPr bwMode="auto">
          <a:xfrm>
            <a:off x="6591300" y="417513"/>
            <a:ext cx="1443038" cy="366712"/>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Full Exposure</a:t>
            </a:r>
          </a:p>
        </p:txBody>
      </p:sp>
      <p:sp>
        <p:nvSpPr>
          <p:cNvPr id="44037" name="TextBox 7"/>
          <p:cNvSpPr txBox="1">
            <a:spLocks noChangeArrowheads="1"/>
          </p:cNvSpPr>
          <p:nvPr/>
        </p:nvSpPr>
        <p:spPr bwMode="auto">
          <a:xfrm>
            <a:off x="3217863" y="169863"/>
            <a:ext cx="885825" cy="366712"/>
          </a:xfrm>
          <a:prstGeom prst="rect">
            <a:avLst/>
          </a:prstGeom>
          <a:noFill/>
          <a:ln w="9525">
            <a:noFill/>
            <a:miter lim="800000"/>
            <a:headEnd/>
            <a:tailEnd/>
          </a:ln>
        </p:spPr>
        <p:txBody>
          <a:bodyPr wrap="none">
            <a:spAutoFit/>
          </a:bodyPr>
          <a:lstStyle/>
          <a:p>
            <a:r>
              <a:rPr lang="en-US" b="1">
                <a:solidFill>
                  <a:srgbClr val="000000"/>
                </a:solidFill>
                <a:latin typeface="Calibri" pitchFamily="34" charset="0"/>
              </a:rPr>
              <a:t>Shaded</a:t>
            </a:r>
          </a:p>
        </p:txBody>
      </p:sp>
      <p:sp>
        <p:nvSpPr>
          <p:cNvPr id="44038" name="TextBox 8"/>
          <p:cNvSpPr txBox="1">
            <a:spLocks noChangeArrowheads="1"/>
          </p:cNvSpPr>
          <p:nvPr/>
        </p:nvSpPr>
        <p:spPr bwMode="auto">
          <a:xfrm>
            <a:off x="4735513" y="5203825"/>
            <a:ext cx="752475" cy="396875"/>
          </a:xfrm>
          <a:prstGeom prst="rect">
            <a:avLst/>
          </a:prstGeom>
          <a:solidFill>
            <a:schemeClr val="bg2">
              <a:alpha val="70195"/>
            </a:schemeClr>
          </a:solidFill>
          <a:ln w="9525">
            <a:noFill/>
            <a:miter lim="800000"/>
            <a:headEnd/>
            <a:tailEnd/>
          </a:ln>
        </p:spPr>
        <p:txBody>
          <a:bodyPr wrap="none">
            <a:spAutoFit/>
          </a:bodyPr>
          <a:lstStyle/>
          <a:p>
            <a:r>
              <a:rPr lang="en-US" sz="2000" b="1">
                <a:latin typeface="Calibri" pitchFamily="34" charset="0"/>
              </a:rPr>
              <a:t>Glare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1-21 at 10.46.20 AM.png"/>
          <p:cNvPicPr>
            <a:picLocks noChangeAspect="1"/>
          </p:cNvPicPr>
          <p:nvPr/>
        </p:nvPicPr>
        <p:blipFill>
          <a:blip r:embed="rId2">
            <a:alphaModFix amt="30000"/>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62" name="TextBox 2"/>
          <p:cNvSpPr txBox="1">
            <a:spLocks noChangeArrowheads="1"/>
          </p:cNvSpPr>
          <p:nvPr/>
        </p:nvSpPr>
        <p:spPr bwMode="auto">
          <a:xfrm>
            <a:off x="274638" y="1708150"/>
            <a:ext cx="8670925" cy="2862263"/>
          </a:xfrm>
          <a:prstGeom prst="rect">
            <a:avLst/>
          </a:prstGeom>
          <a:noFill/>
          <a:ln w="9525">
            <a:noFill/>
            <a:miter lim="800000"/>
            <a:headEnd/>
            <a:tailEnd/>
          </a:ln>
        </p:spPr>
        <p:txBody>
          <a:bodyPr>
            <a:spAutoFit/>
          </a:bodyPr>
          <a:lstStyle/>
          <a:p>
            <a:pPr marL="1588" indent="-1588" algn="ctr"/>
            <a:endParaRPr lang="en-CA">
              <a:latin typeface="Calibri" pitchFamily="34" charset="0"/>
            </a:endParaRPr>
          </a:p>
          <a:p>
            <a:pPr marL="1588" indent="-1588"/>
            <a:r>
              <a:rPr lang="en-CA">
                <a:latin typeface="Calibri" pitchFamily="34" charset="0"/>
              </a:rPr>
              <a:t>Somfy Systems is a Registered Provider with The American Institute of Architects </a:t>
            </a:r>
          </a:p>
          <a:p>
            <a:pPr marL="1588" indent="-1588"/>
            <a:r>
              <a:rPr lang="en-CA">
                <a:latin typeface="Calibri" pitchFamily="34" charset="0"/>
              </a:rPr>
              <a:t>Continuing Education Systems.  Credit earned on completion of this Program will be reported to CES Records for AIA members.  Certificates of Completion for non-AIA members are available on request.  This program is registered with the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Questions related to specific materials, methods, and services will be addresses at the conclusion of this presentation.</a:t>
            </a:r>
          </a:p>
        </p:txBody>
      </p:sp>
      <p:pic>
        <p:nvPicPr>
          <p:cNvPr id="15363" name="Picture 3" descr="aia_cc_large.gif"/>
          <p:cNvPicPr>
            <a:picLocks noChangeAspect="1"/>
          </p:cNvPicPr>
          <p:nvPr/>
        </p:nvPicPr>
        <p:blipFill>
          <a:blip r:embed="rId3"/>
          <a:srcRect/>
          <a:stretch>
            <a:fillRect/>
          </a:stretch>
        </p:blipFill>
        <p:spPr bwMode="auto">
          <a:xfrm>
            <a:off x="7904163" y="5661025"/>
            <a:ext cx="1041400" cy="1054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15" descr="white house autumn"/>
          <p:cNvPicPr>
            <a:picLocks noChangeAspect="1" noChangeArrowheads="1"/>
          </p:cNvPicPr>
          <p:nvPr/>
        </p:nvPicPr>
        <p:blipFill>
          <a:blip r:embed="rId2"/>
          <a:srcRect/>
          <a:stretch>
            <a:fillRect/>
          </a:stretch>
        </p:blipFill>
        <p:spPr bwMode="auto">
          <a:xfrm>
            <a:off x="0" y="3175"/>
            <a:ext cx="9144000" cy="6854825"/>
          </a:xfrm>
          <a:prstGeom prst="rect">
            <a:avLst/>
          </a:prstGeom>
          <a:noFill/>
          <a:ln w="9525">
            <a:noFill/>
            <a:miter lim="800000"/>
            <a:headEnd/>
            <a:tailEnd/>
          </a:ln>
        </p:spPr>
      </p:pic>
      <p:sp>
        <p:nvSpPr>
          <p:cNvPr id="119813" name="Text Box 5"/>
          <p:cNvSpPr txBox="1">
            <a:spLocks noChangeArrowheads="1"/>
          </p:cNvSpPr>
          <p:nvPr/>
        </p:nvSpPr>
        <p:spPr bwMode="auto">
          <a:xfrm>
            <a:off x="836613" y="384175"/>
            <a:ext cx="577850" cy="366713"/>
          </a:xfrm>
          <a:prstGeom prst="rect">
            <a:avLst/>
          </a:prstGeom>
          <a:noFill/>
          <a:ln w="9525">
            <a:noFill/>
            <a:miter lim="800000"/>
            <a:headEnd/>
            <a:tailEnd/>
          </a:ln>
        </p:spPr>
        <p:txBody>
          <a:bodyPr wrap="none">
            <a:spAutoFit/>
          </a:bodyPr>
          <a:lstStyle/>
          <a:p>
            <a:pPr defTabSz="914400"/>
            <a:r>
              <a:rPr lang="en-US" b="1"/>
              <a:t>Fall</a:t>
            </a:r>
          </a:p>
        </p:txBody>
      </p:sp>
      <p:pic>
        <p:nvPicPr>
          <p:cNvPr id="119814" name="Picture 12" descr="white house winter"/>
          <p:cNvPicPr>
            <a:picLocks noChangeAspect="1" noChangeArrowheads="1"/>
          </p:cNvPicPr>
          <p:nvPr/>
        </p:nvPicPr>
        <p:blipFill>
          <a:blip r:embed="rId3"/>
          <a:srcRect/>
          <a:stretch>
            <a:fillRect/>
          </a:stretch>
        </p:blipFill>
        <p:spPr bwMode="auto">
          <a:xfrm>
            <a:off x="0" y="3175"/>
            <a:ext cx="9144000" cy="6854825"/>
          </a:xfrm>
          <a:prstGeom prst="rect">
            <a:avLst/>
          </a:prstGeom>
          <a:noFill/>
          <a:ln w="9525">
            <a:noFill/>
            <a:miter lim="800000"/>
            <a:headEnd/>
            <a:tailEnd/>
          </a:ln>
        </p:spPr>
      </p:pic>
      <p:sp>
        <p:nvSpPr>
          <p:cNvPr id="119815" name="Text Box 7"/>
          <p:cNvSpPr txBox="1">
            <a:spLocks noChangeArrowheads="1"/>
          </p:cNvSpPr>
          <p:nvPr/>
        </p:nvSpPr>
        <p:spPr bwMode="auto">
          <a:xfrm>
            <a:off x="744538" y="482600"/>
            <a:ext cx="895350" cy="366713"/>
          </a:xfrm>
          <a:prstGeom prst="rect">
            <a:avLst/>
          </a:prstGeom>
          <a:noFill/>
          <a:ln w="9525">
            <a:noFill/>
            <a:miter lim="800000"/>
            <a:headEnd/>
            <a:tailEnd/>
          </a:ln>
        </p:spPr>
        <p:txBody>
          <a:bodyPr wrap="none">
            <a:spAutoFit/>
          </a:bodyPr>
          <a:lstStyle/>
          <a:p>
            <a:pPr defTabSz="914400"/>
            <a:r>
              <a:rPr lang="en-US" b="1"/>
              <a:t>Winter</a:t>
            </a:r>
          </a:p>
        </p:txBody>
      </p:sp>
      <p:pic>
        <p:nvPicPr>
          <p:cNvPr id="119816" name="Picture 16" descr="white house spring"/>
          <p:cNvPicPr>
            <a:picLocks noChangeAspect="1" noChangeArrowheads="1"/>
          </p:cNvPicPr>
          <p:nvPr/>
        </p:nvPicPr>
        <p:blipFill>
          <a:blip r:embed="rId4"/>
          <a:srcRect/>
          <a:stretch>
            <a:fillRect/>
          </a:stretch>
        </p:blipFill>
        <p:spPr bwMode="auto">
          <a:xfrm>
            <a:off x="0" y="6350"/>
            <a:ext cx="9144000" cy="6851650"/>
          </a:xfrm>
          <a:prstGeom prst="rect">
            <a:avLst/>
          </a:prstGeom>
          <a:noFill/>
          <a:ln w="9525">
            <a:noFill/>
            <a:miter lim="800000"/>
            <a:headEnd/>
            <a:tailEnd/>
          </a:ln>
        </p:spPr>
      </p:pic>
      <p:sp>
        <p:nvSpPr>
          <p:cNvPr id="119817" name="Text Box 9"/>
          <p:cNvSpPr txBox="1">
            <a:spLocks noChangeArrowheads="1"/>
          </p:cNvSpPr>
          <p:nvPr/>
        </p:nvSpPr>
        <p:spPr bwMode="auto">
          <a:xfrm>
            <a:off x="744538" y="482600"/>
            <a:ext cx="908050" cy="366713"/>
          </a:xfrm>
          <a:prstGeom prst="rect">
            <a:avLst/>
          </a:prstGeom>
          <a:noFill/>
          <a:ln w="9525">
            <a:noFill/>
            <a:miter lim="800000"/>
            <a:headEnd/>
            <a:tailEnd/>
          </a:ln>
        </p:spPr>
        <p:txBody>
          <a:bodyPr wrap="none">
            <a:spAutoFit/>
          </a:bodyPr>
          <a:lstStyle/>
          <a:p>
            <a:pPr defTabSz="914400"/>
            <a:r>
              <a:rPr lang="en-US" b="1"/>
              <a:t>Spring</a:t>
            </a:r>
          </a:p>
        </p:txBody>
      </p:sp>
      <p:pic>
        <p:nvPicPr>
          <p:cNvPr id="119818" name="Picture 13" descr="white house summer"/>
          <p:cNvPicPr>
            <a:picLocks noChangeAspect="1" noChangeArrowheads="1"/>
          </p:cNvPicPr>
          <p:nvPr/>
        </p:nvPicPr>
        <p:blipFill>
          <a:blip r:embed="rId5"/>
          <a:srcRect/>
          <a:stretch>
            <a:fillRect/>
          </a:stretch>
        </p:blipFill>
        <p:spPr bwMode="auto">
          <a:xfrm>
            <a:off x="0" y="3175"/>
            <a:ext cx="9144000" cy="5599113"/>
          </a:xfrm>
          <a:prstGeom prst="rect">
            <a:avLst/>
          </a:prstGeom>
          <a:noFill/>
          <a:ln w="9525">
            <a:noFill/>
            <a:miter lim="800000"/>
            <a:headEnd/>
            <a:tailEnd/>
          </a:ln>
        </p:spPr>
      </p:pic>
      <p:sp>
        <p:nvSpPr>
          <p:cNvPr id="119819" name="Text Box 11"/>
          <p:cNvSpPr txBox="1">
            <a:spLocks noChangeArrowheads="1"/>
          </p:cNvSpPr>
          <p:nvPr/>
        </p:nvSpPr>
        <p:spPr bwMode="auto">
          <a:xfrm>
            <a:off x="744538" y="482600"/>
            <a:ext cx="1098550" cy="366713"/>
          </a:xfrm>
          <a:prstGeom prst="rect">
            <a:avLst/>
          </a:prstGeom>
          <a:noFill/>
          <a:ln w="9525">
            <a:noFill/>
            <a:miter lim="800000"/>
            <a:headEnd/>
            <a:tailEnd/>
          </a:ln>
        </p:spPr>
        <p:txBody>
          <a:bodyPr wrap="none">
            <a:spAutoFit/>
          </a:bodyPr>
          <a:lstStyle/>
          <a:p>
            <a:pPr defTabSz="914400"/>
            <a:r>
              <a:rPr lang="en-US" b="1"/>
              <a:t>Summer</a:t>
            </a:r>
          </a:p>
        </p:txBody>
      </p:sp>
      <p:sp>
        <p:nvSpPr>
          <p:cNvPr id="9" name="TextBox 8"/>
          <p:cNvSpPr txBox="1"/>
          <p:nvPr/>
        </p:nvSpPr>
        <p:spPr>
          <a:xfrm>
            <a:off x="5503863" y="384175"/>
            <a:ext cx="2260600" cy="557213"/>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Time of Year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blinds(horizontal)">
                                      <p:cBhvr>
                                        <p:cTn id="7" dur="500"/>
                                        <p:tgtEl>
                                          <p:spTgt spid="119812"/>
                                        </p:tgtEl>
                                      </p:cBhvr>
                                    </p:animEffect>
                                  </p:childTnLst>
                                </p:cTn>
                              </p:par>
                              <p:par>
                                <p:cTn id="8" presetID="8" presetClass="entr" presetSubtype="16" fill="hold" nodeType="withEffect">
                                  <p:stCondLst>
                                    <p:cond delay="0"/>
                                  </p:stCondLst>
                                  <p:childTnLst>
                                    <p:set>
                                      <p:cBhvr>
                                        <p:cTn id="9" dur="1" fill="hold">
                                          <p:stCondLst>
                                            <p:cond delay="0"/>
                                          </p:stCondLst>
                                        </p:cTn>
                                        <p:tgtEl>
                                          <p:spTgt spid="119813">
                                            <p:txEl>
                                              <p:pRg st="0" end="0"/>
                                            </p:txEl>
                                          </p:spTgt>
                                        </p:tgtEl>
                                        <p:attrNameLst>
                                          <p:attrName>style.visibility</p:attrName>
                                        </p:attrNameLst>
                                      </p:cBhvr>
                                      <p:to>
                                        <p:strVal val="visible"/>
                                      </p:to>
                                    </p:set>
                                    <p:animEffect transition="in" filter="diamond(in)">
                                      <p:cBhvr>
                                        <p:cTn id="10" dur="2000"/>
                                        <p:tgtEl>
                                          <p:spTgt spid="119813">
                                            <p:txEl>
                                              <p:pRg st="0" end="0"/>
                                            </p:txEl>
                                          </p:spTgt>
                                        </p:tgtEl>
                                      </p:cBhvr>
                                    </p:animEffect>
                                  </p:childTnLst>
                                </p:cTn>
                              </p:par>
                            </p:childTnLst>
                          </p:cTn>
                        </p:par>
                        <p:par>
                          <p:cTn id="11" fill="hold">
                            <p:stCondLst>
                              <p:cond delay="2000"/>
                            </p:stCondLst>
                            <p:childTnLst>
                              <p:par>
                                <p:cTn id="12" presetID="3" presetClass="entr" presetSubtype="10" fill="hold" nodeType="afterEffect">
                                  <p:stCondLst>
                                    <p:cond delay="3000"/>
                                  </p:stCondLst>
                                  <p:childTnLst>
                                    <p:set>
                                      <p:cBhvr>
                                        <p:cTn id="13" dur="1" fill="hold">
                                          <p:stCondLst>
                                            <p:cond delay="0"/>
                                          </p:stCondLst>
                                        </p:cTn>
                                        <p:tgtEl>
                                          <p:spTgt spid="119814"/>
                                        </p:tgtEl>
                                        <p:attrNameLst>
                                          <p:attrName>style.visibility</p:attrName>
                                        </p:attrNameLst>
                                      </p:cBhvr>
                                      <p:to>
                                        <p:strVal val="visible"/>
                                      </p:to>
                                    </p:set>
                                    <p:animEffect transition="in" filter="blinds(horizontal)">
                                      <p:cBhvr>
                                        <p:cTn id="14" dur="500"/>
                                        <p:tgtEl>
                                          <p:spTgt spid="119814"/>
                                        </p:tgtEl>
                                      </p:cBhvr>
                                    </p:animEffect>
                                  </p:childTnLst>
                                </p:cTn>
                              </p:par>
                              <p:par>
                                <p:cTn id="15" presetID="8" presetClass="entr" presetSubtype="16" fill="hold" nodeType="withEffect">
                                  <p:stCondLst>
                                    <p:cond delay="3000"/>
                                  </p:stCondLst>
                                  <p:childTnLst>
                                    <p:set>
                                      <p:cBhvr>
                                        <p:cTn id="16" dur="1" fill="hold">
                                          <p:stCondLst>
                                            <p:cond delay="0"/>
                                          </p:stCondLst>
                                        </p:cTn>
                                        <p:tgtEl>
                                          <p:spTgt spid="119815">
                                            <p:txEl>
                                              <p:pRg st="0" end="0"/>
                                            </p:txEl>
                                          </p:spTgt>
                                        </p:tgtEl>
                                        <p:attrNameLst>
                                          <p:attrName>style.visibility</p:attrName>
                                        </p:attrNameLst>
                                      </p:cBhvr>
                                      <p:to>
                                        <p:strVal val="visible"/>
                                      </p:to>
                                    </p:set>
                                    <p:animEffect transition="in" filter="diamond(in)">
                                      <p:cBhvr>
                                        <p:cTn id="17" dur="2000"/>
                                        <p:tgtEl>
                                          <p:spTgt spid="119815">
                                            <p:txEl>
                                              <p:pRg st="0" end="0"/>
                                            </p:txEl>
                                          </p:spTgt>
                                        </p:tgtEl>
                                      </p:cBhvr>
                                    </p:animEffect>
                                  </p:childTnLst>
                                </p:cTn>
                              </p:par>
                            </p:childTnLst>
                          </p:cTn>
                        </p:par>
                        <p:par>
                          <p:cTn id="18" fill="hold">
                            <p:stCondLst>
                              <p:cond delay="7000"/>
                            </p:stCondLst>
                            <p:childTnLst>
                              <p:par>
                                <p:cTn id="19" presetID="3" presetClass="entr" presetSubtype="10" fill="hold" nodeType="afterEffect">
                                  <p:stCondLst>
                                    <p:cond delay="3000"/>
                                  </p:stCondLst>
                                  <p:childTnLst>
                                    <p:set>
                                      <p:cBhvr>
                                        <p:cTn id="20" dur="1" fill="hold">
                                          <p:stCondLst>
                                            <p:cond delay="0"/>
                                          </p:stCondLst>
                                        </p:cTn>
                                        <p:tgtEl>
                                          <p:spTgt spid="119816"/>
                                        </p:tgtEl>
                                        <p:attrNameLst>
                                          <p:attrName>style.visibility</p:attrName>
                                        </p:attrNameLst>
                                      </p:cBhvr>
                                      <p:to>
                                        <p:strVal val="visible"/>
                                      </p:to>
                                    </p:set>
                                    <p:animEffect transition="in" filter="blinds(horizontal)">
                                      <p:cBhvr>
                                        <p:cTn id="21" dur="500"/>
                                        <p:tgtEl>
                                          <p:spTgt spid="119816"/>
                                        </p:tgtEl>
                                      </p:cBhvr>
                                    </p:animEffect>
                                  </p:childTnLst>
                                </p:cTn>
                              </p:par>
                              <p:par>
                                <p:cTn id="22" presetID="8" presetClass="entr" presetSubtype="16" fill="hold" grpId="0" nodeType="withEffect">
                                  <p:stCondLst>
                                    <p:cond delay="3000"/>
                                  </p:stCondLst>
                                  <p:childTnLst>
                                    <p:set>
                                      <p:cBhvr>
                                        <p:cTn id="23" dur="1" fill="hold">
                                          <p:stCondLst>
                                            <p:cond delay="0"/>
                                          </p:stCondLst>
                                        </p:cTn>
                                        <p:tgtEl>
                                          <p:spTgt spid="119817"/>
                                        </p:tgtEl>
                                        <p:attrNameLst>
                                          <p:attrName>style.visibility</p:attrName>
                                        </p:attrNameLst>
                                      </p:cBhvr>
                                      <p:to>
                                        <p:strVal val="visible"/>
                                      </p:to>
                                    </p:set>
                                    <p:animEffect transition="in" filter="diamond(in)">
                                      <p:cBhvr>
                                        <p:cTn id="24" dur="2000"/>
                                        <p:tgtEl>
                                          <p:spTgt spid="119817"/>
                                        </p:tgtEl>
                                      </p:cBhvr>
                                    </p:animEffect>
                                  </p:childTnLst>
                                </p:cTn>
                              </p:par>
                            </p:childTnLst>
                          </p:cTn>
                        </p:par>
                        <p:par>
                          <p:cTn id="25" fill="hold">
                            <p:stCondLst>
                              <p:cond delay="12000"/>
                            </p:stCondLst>
                            <p:childTnLst>
                              <p:par>
                                <p:cTn id="26" presetID="3" presetClass="entr" presetSubtype="10" fill="hold" nodeType="afterEffect">
                                  <p:stCondLst>
                                    <p:cond delay="3000"/>
                                  </p:stCondLst>
                                  <p:childTnLst>
                                    <p:set>
                                      <p:cBhvr>
                                        <p:cTn id="27" dur="1" fill="hold">
                                          <p:stCondLst>
                                            <p:cond delay="0"/>
                                          </p:stCondLst>
                                        </p:cTn>
                                        <p:tgtEl>
                                          <p:spTgt spid="119818"/>
                                        </p:tgtEl>
                                        <p:attrNameLst>
                                          <p:attrName>style.visibility</p:attrName>
                                        </p:attrNameLst>
                                      </p:cBhvr>
                                      <p:to>
                                        <p:strVal val="visible"/>
                                      </p:to>
                                    </p:set>
                                    <p:animEffect transition="in" filter="blinds(horizontal)">
                                      <p:cBhvr>
                                        <p:cTn id="28" dur="500"/>
                                        <p:tgtEl>
                                          <p:spTgt spid="119818"/>
                                        </p:tgtEl>
                                      </p:cBhvr>
                                    </p:animEffect>
                                  </p:childTnLst>
                                </p:cTn>
                              </p:par>
                              <p:par>
                                <p:cTn id="29" presetID="8" presetClass="entr" presetSubtype="16" fill="hold" grpId="0" nodeType="withEffect">
                                  <p:stCondLst>
                                    <p:cond delay="3000"/>
                                  </p:stCondLst>
                                  <p:childTnLst>
                                    <p:set>
                                      <p:cBhvr>
                                        <p:cTn id="30" dur="1" fill="hold">
                                          <p:stCondLst>
                                            <p:cond delay="0"/>
                                          </p:stCondLst>
                                        </p:cTn>
                                        <p:tgtEl>
                                          <p:spTgt spid="119819"/>
                                        </p:tgtEl>
                                        <p:attrNameLst>
                                          <p:attrName>style.visibility</p:attrName>
                                        </p:attrNameLst>
                                      </p:cBhvr>
                                      <p:to>
                                        <p:strVal val="visible"/>
                                      </p:to>
                                    </p:set>
                                    <p:animEffect transition="in" filter="diamond(in)">
                                      <p:cBhvr>
                                        <p:cTn id="31" dur="2000"/>
                                        <p:tgtEl>
                                          <p:spTgt spid="119819"/>
                                        </p:tgtEl>
                                      </p:cBhvr>
                                    </p:animEffect>
                                  </p:childTnLst>
                                </p:cTn>
                              </p:par>
                              <p:par>
                                <p:cTn id="32" presetID="2" presetClass="entr" presetSubtype="4" fill="hold" grpId="0" nodeType="withEffect">
                                  <p:stCondLst>
                                    <p:cond delay="30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P spid="119819"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ilding-sky-clouds.jpg"/>
          <p:cNvPicPr>
            <a:picLocks noChangeAspect="1"/>
          </p:cNvPicPr>
          <p:nvPr/>
        </p:nvPicPr>
        <p:blipFill>
          <a:blip r:embed="rId3">
            <a:extLst>
              <a:ext uri="{28A0092B-C50C-407E-A947-70E740481C1C}"/>
            </a:extLst>
          </a:blip>
          <a:stretch>
            <a:fillRect/>
          </a:stretch>
        </p:blipFill>
        <p:spPr>
          <a:xfrm>
            <a:off x="0" y="0"/>
            <a:ext cx="4699893" cy="3563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kjkges.jpg"/>
          <p:cNvPicPr>
            <a:picLocks noChangeAspect="1"/>
          </p:cNvPicPr>
          <p:nvPr/>
        </p:nvPicPr>
        <p:blipFill>
          <a:blip r:embed="rId4">
            <a:extLst>
              <a:ext uri="{28A0092B-C50C-407E-A947-70E740481C1C}"/>
            </a:extLst>
          </a:blip>
          <a:stretch>
            <a:fillRect/>
          </a:stretch>
        </p:blipFill>
        <p:spPr>
          <a:xfrm>
            <a:off x="1780431" y="3038768"/>
            <a:ext cx="3204778" cy="3819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4935694358_2d71f55774.jpg"/>
          <p:cNvPicPr>
            <a:picLocks noChangeAspect="1"/>
          </p:cNvPicPr>
          <p:nvPr/>
        </p:nvPicPr>
        <p:blipFill>
          <a:blip r:embed="rId5">
            <a:extLst>
              <a:ext uri="{28A0092B-C50C-407E-A947-70E740481C1C}"/>
            </a:extLst>
          </a:blip>
          <a:stretch>
            <a:fillRect/>
          </a:stretch>
        </p:blipFill>
        <p:spPr>
          <a:xfrm>
            <a:off x="5365438" y="1412552"/>
            <a:ext cx="3312264" cy="5353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219325" y="406400"/>
            <a:ext cx="6097588"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Sky and Solar Conditions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Screen shot 2012-01-24 at 6.11.19 PM.png"/>
          <p:cNvPicPr>
            <a:picLocks noChangeAspect="1"/>
          </p:cNvPicPr>
          <p:nvPr/>
        </p:nvPicPr>
        <p:blipFill>
          <a:blip r:embed="rId3"/>
          <a:srcRect/>
          <a:stretch>
            <a:fillRect/>
          </a:stretch>
        </p:blipFill>
        <p:spPr bwMode="auto">
          <a:xfrm>
            <a:off x="0" y="1041400"/>
            <a:ext cx="9144000" cy="4749800"/>
          </a:xfrm>
          <a:prstGeom prst="rect">
            <a:avLst/>
          </a:prstGeom>
          <a:noFill/>
          <a:ln w="9525">
            <a:noFill/>
            <a:miter lim="800000"/>
            <a:headEnd/>
            <a:tailEnd/>
          </a:ln>
        </p:spPr>
      </p:pic>
      <p:sp>
        <p:nvSpPr>
          <p:cNvPr id="7" name="TextBox 6"/>
          <p:cNvSpPr txBox="1"/>
          <p:nvPr/>
        </p:nvSpPr>
        <p:spPr>
          <a:xfrm>
            <a:off x="1271588" y="579438"/>
            <a:ext cx="6889750" cy="52387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fontAlgn="auto">
              <a:spcBef>
                <a:spcPts val="0"/>
              </a:spcBef>
              <a:spcAft>
                <a:spcPts val="0"/>
              </a:spcAft>
              <a:defRPr/>
            </a:pPr>
            <a:r>
              <a:rPr lang="en-US" sz="2800" dirty="0">
                <a:latin typeface="Flux"/>
              </a:rPr>
              <a:t>What is Natural Day Lighting?</a:t>
            </a:r>
          </a:p>
        </p:txBody>
      </p:sp>
      <p:sp>
        <p:nvSpPr>
          <p:cNvPr id="49155" name="TextBox 2"/>
          <p:cNvSpPr txBox="1">
            <a:spLocks noChangeArrowheads="1"/>
          </p:cNvSpPr>
          <p:nvPr/>
        </p:nvSpPr>
        <p:spPr bwMode="auto">
          <a:xfrm>
            <a:off x="6508750" y="2011363"/>
            <a:ext cx="2465388" cy="2835275"/>
          </a:xfrm>
          <a:prstGeom prst="rect">
            <a:avLst/>
          </a:prstGeom>
          <a:noFill/>
          <a:ln w="9525">
            <a:noFill/>
            <a:miter lim="800000"/>
            <a:headEnd/>
            <a:tailEnd/>
          </a:ln>
        </p:spPr>
        <p:txBody>
          <a:bodyPr>
            <a:spAutoFit/>
          </a:bodyPr>
          <a:lstStyle/>
          <a:p>
            <a:r>
              <a:rPr lang="en-US" sz="2000">
                <a:solidFill>
                  <a:srgbClr val="F2F2F2"/>
                </a:solidFill>
                <a:latin typeface="Calibri" pitchFamily="34" charset="0"/>
              </a:rPr>
              <a:t>Day lighting is the controlled admission of natural light, whether direct or diffused sunlight, into a building to reduce electric lighting and increase energy savings.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light.jpg"/>
          <p:cNvPicPr>
            <a:picLocks noChangeAspect="1"/>
          </p:cNvPicPr>
          <p:nvPr/>
        </p:nvPicPr>
        <p:blipFill>
          <a:blip r:embed="rId2">
            <a:extLst>
              <a:ext uri="{28A0092B-C50C-407E-A947-70E740481C1C}"/>
            </a:extLst>
          </a:blip>
          <a:stretch>
            <a:fillRect/>
          </a:stretch>
        </p:blipFill>
        <p:spPr>
          <a:xfrm>
            <a:off x="0" y="0"/>
            <a:ext cx="9143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584325" y="590550"/>
            <a:ext cx="5942013"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Harnessing Natural Light</a:t>
            </a:r>
          </a:p>
        </p:txBody>
      </p:sp>
      <p:sp>
        <p:nvSpPr>
          <p:cNvPr id="51203" name="TextBox 3"/>
          <p:cNvSpPr txBox="1">
            <a:spLocks noChangeArrowheads="1"/>
          </p:cNvSpPr>
          <p:nvPr/>
        </p:nvSpPr>
        <p:spPr bwMode="auto">
          <a:xfrm>
            <a:off x="6480175" y="3336925"/>
            <a:ext cx="2090738" cy="915988"/>
          </a:xfrm>
          <a:prstGeom prst="rect">
            <a:avLst/>
          </a:prstGeom>
          <a:noFill/>
          <a:ln w="9525">
            <a:noFill/>
            <a:miter lim="800000"/>
            <a:headEnd/>
            <a:tailEnd/>
          </a:ln>
        </p:spPr>
        <p:txBody>
          <a:bodyPr wrap="none">
            <a:spAutoFit/>
          </a:bodyPr>
          <a:lstStyle/>
          <a:p>
            <a:pPr marL="285750" indent="-285750">
              <a:buFont typeface="Arial" charset="0"/>
              <a:buChar char="•"/>
            </a:pPr>
            <a:r>
              <a:rPr lang="en-US" b="1">
                <a:latin typeface="Calibri" pitchFamily="34" charset="0"/>
              </a:rPr>
              <a:t>Solar Energy</a:t>
            </a:r>
          </a:p>
          <a:p>
            <a:pPr marL="285750" indent="-285750">
              <a:buFont typeface="Arial" charset="0"/>
              <a:buChar char="•"/>
            </a:pPr>
            <a:r>
              <a:rPr lang="en-US" b="1">
                <a:latin typeface="Calibri" pitchFamily="34" charset="0"/>
              </a:rPr>
              <a:t>Thermal Comfort</a:t>
            </a:r>
          </a:p>
          <a:p>
            <a:pPr marL="285750" indent="-285750">
              <a:buFont typeface="Arial" charset="0"/>
              <a:buChar char="•"/>
            </a:pPr>
            <a:r>
              <a:rPr lang="en-US" b="1">
                <a:latin typeface="Calibri" pitchFamily="34" charset="0"/>
              </a:rPr>
              <a:t>Visual Comfort</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Diagram1.jpg"/>
          <p:cNvPicPr>
            <a:picLocks noChangeAspect="1"/>
          </p:cNvPicPr>
          <p:nvPr/>
        </p:nvPicPr>
        <p:blipFill>
          <a:blip r:embed="rId3"/>
          <a:srcRect/>
          <a:stretch>
            <a:fillRect/>
          </a:stretch>
        </p:blipFill>
        <p:spPr bwMode="auto">
          <a:xfrm>
            <a:off x="4295775" y="1514475"/>
            <a:ext cx="4535488" cy="5013325"/>
          </a:xfrm>
          <a:prstGeom prst="rect">
            <a:avLst/>
          </a:prstGeom>
          <a:noFill/>
          <a:ln w="9525">
            <a:noFill/>
            <a:miter lim="800000"/>
            <a:headEnd/>
            <a:tailEnd/>
          </a:ln>
        </p:spPr>
      </p:pic>
      <p:sp>
        <p:nvSpPr>
          <p:cNvPr id="3" name="Rectangle 2"/>
          <p:cNvSpPr/>
          <p:nvPr/>
        </p:nvSpPr>
        <p:spPr>
          <a:xfrm>
            <a:off x="625475" y="2590800"/>
            <a:ext cx="3476625" cy="457200"/>
          </a:xfrm>
          <a:prstGeom prst="rect">
            <a:avLst/>
          </a:prstGeom>
        </p:spPr>
        <p:txBody>
          <a:bodyPr wrap="none">
            <a:spAutoFit/>
          </a:bodyPr>
          <a:lstStyle/>
          <a:p>
            <a:pPr fontAlgn="auto">
              <a:spcBef>
                <a:spcPts val="0"/>
              </a:spcBef>
              <a:spcAft>
                <a:spcPts val="0"/>
              </a:spcAft>
              <a:defRPr/>
            </a:pPr>
            <a:r>
              <a:rPr lang="en-CA" sz="2400" b="1" kern="0" dirty="0">
                <a:solidFill>
                  <a:srgbClr val="000000"/>
                </a:solidFill>
                <a:latin typeface="Arial Narrow"/>
              </a:rPr>
              <a:t>Solar Energy and Heat Gain</a:t>
            </a:r>
          </a:p>
        </p:txBody>
      </p:sp>
      <p:sp>
        <p:nvSpPr>
          <p:cNvPr id="52227" name="Rectangle 4"/>
          <p:cNvSpPr>
            <a:spLocks/>
          </p:cNvSpPr>
          <p:nvPr/>
        </p:nvSpPr>
        <p:spPr bwMode="auto">
          <a:xfrm>
            <a:off x="1331913" y="3155950"/>
            <a:ext cx="2400300" cy="228600"/>
          </a:xfrm>
          <a:prstGeom prst="rect">
            <a:avLst/>
          </a:prstGeom>
          <a:noFill/>
          <a:ln w="12700">
            <a:noFill/>
            <a:miter lim="800000"/>
            <a:headEnd/>
            <a:tailEnd/>
          </a:ln>
        </p:spPr>
        <p:txBody>
          <a:bodyPr lIns="0" tIns="0" rIns="40639" bIns="0"/>
          <a:lstStyle/>
          <a:p>
            <a:pPr marL="39688">
              <a:spcBef>
                <a:spcPts val="950"/>
              </a:spcBef>
            </a:pPr>
            <a:r>
              <a:rPr lang="en-US" sz="1600" b="1">
                <a:latin typeface="Calibri" pitchFamily="34" charset="0"/>
                <a:ea typeface="Lucida Grande"/>
                <a:cs typeface="Lucida Grande"/>
                <a:sym typeface="Lucida Grande"/>
              </a:rPr>
              <a:t>As = solar absorption</a:t>
            </a:r>
          </a:p>
        </p:txBody>
      </p:sp>
      <p:sp>
        <p:nvSpPr>
          <p:cNvPr id="52228" name="Rectangle 5"/>
          <p:cNvSpPr>
            <a:spLocks/>
          </p:cNvSpPr>
          <p:nvPr/>
        </p:nvSpPr>
        <p:spPr bwMode="auto">
          <a:xfrm>
            <a:off x="1331913" y="3409950"/>
            <a:ext cx="2400300" cy="228600"/>
          </a:xfrm>
          <a:prstGeom prst="rect">
            <a:avLst/>
          </a:prstGeom>
          <a:noFill/>
          <a:ln w="12700">
            <a:noFill/>
            <a:miter lim="800000"/>
            <a:headEnd/>
            <a:tailEnd/>
          </a:ln>
        </p:spPr>
        <p:txBody>
          <a:bodyPr lIns="0" tIns="0" rIns="40639" bIns="0"/>
          <a:lstStyle/>
          <a:p>
            <a:pPr marL="39688">
              <a:spcBef>
                <a:spcPts val="950"/>
              </a:spcBef>
            </a:pPr>
            <a:r>
              <a:rPr lang="en-US" sz="1600" b="1">
                <a:latin typeface="Calibri" pitchFamily="34" charset="0"/>
                <a:ea typeface="Lucida Grande"/>
                <a:cs typeface="Lucida Grande"/>
                <a:sym typeface="Lucida Grande"/>
              </a:rPr>
              <a:t>Rs = solar reflection</a:t>
            </a:r>
          </a:p>
        </p:txBody>
      </p:sp>
      <p:sp>
        <p:nvSpPr>
          <p:cNvPr id="52229" name="Rectangle 6"/>
          <p:cNvSpPr>
            <a:spLocks/>
          </p:cNvSpPr>
          <p:nvPr/>
        </p:nvSpPr>
        <p:spPr bwMode="auto">
          <a:xfrm>
            <a:off x="1331913" y="3657600"/>
            <a:ext cx="2400300" cy="457200"/>
          </a:xfrm>
          <a:prstGeom prst="rect">
            <a:avLst/>
          </a:prstGeom>
          <a:noFill/>
          <a:ln w="12700">
            <a:noFill/>
            <a:miter lim="800000"/>
            <a:headEnd/>
            <a:tailEnd/>
          </a:ln>
        </p:spPr>
        <p:txBody>
          <a:bodyPr lIns="0" tIns="0" rIns="40639" bIns="0"/>
          <a:lstStyle/>
          <a:p>
            <a:pPr marL="39688">
              <a:spcBef>
                <a:spcPts val="950"/>
              </a:spcBef>
            </a:pPr>
            <a:r>
              <a:rPr lang="en-US" sz="1600" b="1">
                <a:latin typeface="Calibri" pitchFamily="34" charset="0"/>
                <a:ea typeface="Lucida Grande"/>
                <a:cs typeface="Lucida Grande"/>
                <a:sym typeface="Lucida Grande"/>
              </a:rPr>
              <a:t>Ts = solar transmission</a:t>
            </a:r>
          </a:p>
        </p:txBody>
      </p:sp>
      <p:sp>
        <p:nvSpPr>
          <p:cNvPr id="7" name="Rectangle 6"/>
          <p:cNvSpPr/>
          <p:nvPr/>
        </p:nvSpPr>
        <p:spPr>
          <a:xfrm>
            <a:off x="1042988" y="4497388"/>
            <a:ext cx="2608262" cy="457200"/>
          </a:xfrm>
          <a:prstGeom prst="rect">
            <a:avLst/>
          </a:prstGeom>
        </p:spPr>
        <p:txBody>
          <a:bodyPr wrap="none">
            <a:spAutoFit/>
          </a:bodyPr>
          <a:lstStyle/>
          <a:p>
            <a:pPr fontAlgn="auto">
              <a:spcBef>
                <a:spcPts val="0"/>
              </a:spcBef>
              <a:spcAft>
                <a:spcPts val="0"/>
              </a:spcAft>
              <a:defRPr/>
            </a:pPr>
            <a:r>
              <a:rPr lang="en-CA" sz="2400" b="1" kern="0" dirty="0">
                <a:solidFill>
                  <a:srgbClr val="000000"/>
                </a:solidFill>
                <a:latin typeface="Arial Narrow"/>
              </a:rPr>
              <a:t>As + Rs + Ts = 100%</a:t>
            </a:r>
          </a:p>
        </p:txBody>
      </p:sp>
      <p:sp>
        <p:nvSpPr>
          <p:cNvPr id="8" name="TextBox 7"/>
          <p:cNvSpPr txBox="1"/>
          <p:nvPr/>
        </p:nvSpPr>
        <p:spPr>
          <a:xfrm>
            <a:off x="625475" y="490538"/>
            <a:ext cx="3381375"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Solar Energy</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this_dog_has_a_fan.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1870075" y="346075"/>
            <a:ext cx="4198938"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Thermal Comfort</a:t>
            </a:r>
          </a:p>
        </p:txBody>
      </p:sp>
      <p:sp>
        <p:nvSpPr>
          <p:cNvPr id="54275" name="TextBox 7"/>
          <p:cNvSpPr txBox="1">
            <a:spLocks noChangeArrowheads="1"/>
          </p:cNvSpPr>
          <p:nvPr/>
        </p:nvSpPr>
        <p:spPr bwMode="auto">
          <a:xfrm>
            <a:off x="2851150" y="4235450"/>
            <a:ext cx="2228850" cy="1006475"/>
          </a:xfrm>
          <a:prstGeom prst="rect">
            <a:avLst/>
          </a:prstGeom>
          <a:solidFill>
            <a:schemeClr val="bg2">
              <a:alpha val="50195"/>
            </a:schemeClr>
          </a:solidFill>
          <a:ln w="9525">
            <a:noFill/>
            <a:miter lim="800000"/>
            <a:headEnd/>
            <a:tailEnd/>
          </a:ln>
        </p:spPr>
        <p:txBody>
          <a:bodyPr wrap="none">
            <a:spAutoFit/>
          </a:bodyPr>
          <a:lstStyle/>
          <a:p>
            <a:pPr marL="285750" indent="-285750">
              <a:buFont typeface="Arial" charset="0"/>
              <a:buChar char="•"/>
            </a:pPr>
            <a:r>
              <a:rPr lang="en-US" sz="2000" b="1">
                <a:latin typeface="Calibri" pitchFamily="34" charset="0"/>
              </a:rPr>
              <a:t>Heating Strategy</a:t>
            </a:r>
          </a:p>
          <a:p>
            <a:pPr marL="285750" indent="-285750">
              <a:buFont typeface="Arial" charset="0"/>
              <a:buChar char="•"/>
            </a:pPr>
            <a:r>
              <a:rPr lang="en-US" sz="2000" b="1">
                <a:latin typeface="Calibri" pitchFamily="34" charset="0"/>
              </a:rPr>
              <a:t>Cooling Strategy</a:t>
            </a:r>
          </a:p>
          <a:p>
            <a:pPr marL="285750" indent="-285750">
              <a:buFont typeface="Arial" charset="0"/>
              <a:buChar char="•"/>
            </a:pPr>
            <a:r>
              <a:rPr lang="en-US" sz="2000" b="1">
                <a:latin typeface="Calibri" pitchFamily="34" charset="0"/>
              </a:rPr>
              <a:t>Health Benefits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ing.wmf"/>
          <p:cNvPicPr>
            <a:picLocks noChangeAspect="1"/>
          </p:cNvPicPr>
          <p:nvPr/>
        </p:nvPicPr>
        <p:blipFill>
          <a:blip r:embed="rId3">
            <a:extLst>
              <a:ext uri="{28A0092B-C50C-407E-A947-70E740481C1C}"/>
            </a:extLst>
          </a:blip>
          <a:stretch>
            <a:fillRect/>
          </a:stretch>
        </p:blipFill>
        <p:spPr>
          <a:xfrm>
            <a:off x="0" y="59351"/>
            <a:ext cx="9075617" cy="6798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584700" y="190500"/>
            <a:ext cx="4181475"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Heating Strategy</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4902200" y="1447800"/>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3" name="Picture 2" descr="cooling.wmf"/>
          <p:cNvPicPr>
            <a:picLocks noChangeAspect="1"/>
          </p:cNvPicPr>
          <p:nvPr/>
        </p:nvPicPr>
        <p:blipFill>
          <a:blip r:embed="rId3">
            <a:extLst>
              <a:ext uri="{28A0092B-C50C-407E-A947-70E740481C1C}"/>
            </a:extLst>
          </a:blip>
          <a:stretch>
            <a:fillRect/>
          </a:stretch>
        </p:blipFill>
        <p:spPr>
          <a:xfrm>
            <a:off x="0" y="1"/>
            <a:ext cx="9143999"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316413" y="166688"/>
            <a:ext cx="4471987" cy="522287"/>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fontAlgn="auto">
              <a:spcBef>
                <a:spcPts val="0"/>
              </a:spcBef>
              <a:spcAft>
                <a:spcPts val="0"/>
              </a:spcAft>
              <a:defRPr/>
            </a:pPr>
            <a:r>
              <a:rPr lang="en-US" sz="2800" dirty="0">
                <a:latin typeface="Flux"/>
              </a:rPr>
              <a:t>Cooling Strategy</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055688" y="350838"/>
            <a:ext cx="6970712" cy="557212"/>
          </a:xfrm>
          <a:prstGeom prst="rect">
            <a:avLst/>
          </a:prstGeom>
          <a:solidFill>
            <a:srgbClr val="F79646"/>
          </a:solidFill>
          <a:ln w="38100" algn="ctr">
            <a:solidFill>
              <a:schemeClr val="bg1"/>
            </a:solidFill>
            <a:miter lim="800000"/>
            <a:headEnd/>
            <a:tailEnd/>
          </a:ln>
          <a:effectLst>
            <a:outerShdw dist="20000" dir="5400000" rotWithShape="0">
              <a:srgbClr val="000000">
                <a:alpha val="37999"/>
              </a:srgbClr>
            </a:outerShdw>
          </a:effectLst>
        </p:spPr>
        <p:txBody>
          <a:bodyPr>
            <a:spAutoFit/>
          </a:bodyPr>
          <a:lstStyle/>
          <a:p>
            <a:pPr>
              <a:defRPr/>
            </a:pPr>
            <a:r>
              <a:rPr lang="en-US" sz="2800">
                <a:solidFill>
                  <a:srgbClr val="FFFFFF"/>
                </a:solidFill>
                <a:latin typeface="Flux"/>
              </a:rPr>
              <a:t>Benefits of Thermal Comfort *</a:t>
            </a:r>
          </a:p>
        </p:txBody>
      </p:sp>
      <p:sp>
        <p:nvSpPr>
          <p:cNvPr id="60418" name="TextBox 4"/>
          <p:cNvSpPr txBox="1">
            <a:spLocks noChangeArrowheads="1"/>
          </p:cNvSpPr>
          <p:nvPr/>
        </p:nvSpPr>
        <p:spPr bwMode="auto">
          <a:xfrm>
            <a:off x="4627563" y="2414588"/>
            <a:ext cx="3954462" cy="646112"/>
          </a:xfrm>
          <a:prstGeom prst="rect">
            <a:avLst/>
          </a:prstGeom>
          <a:noFill/>
          <a:ln w="9525">
            <a:noFill/>
            <a:miter lim="800000"/>
            <a:headEnd/>
            <a:tailEnd/>
          </a:ln>
        </p:spPr>
        <p:txBody>
          <a:bodyPr wrap="none">
            <a:spAutoFit/>
          </a:bodyPr>
          <a:lstStyle/>
          <a:p>
            <a:pPr marL="285750" indent="-285750">
              <a:buFont typeface="Arial" charset="0"/>
              <a:buChar char="•"/>
            </a:pPr>
            <a:r>
              <a:rPr lang="en-US">
                <a:latin typeface="Calibri" pitchFamily="34" charset="0"/>
              </a:rPr>
              <a:t>Increases productivity</a:t>
            </a:r>
          </a:p>
          <a:p>
            <a:pPr marL="285750" indent="-285750">
              <a:buFont typeface="Arial" charset="0"/>
              <a:buChar char="•"/>
            </a:pPr>
            <a:r>
              <a:rPr lang="en-US">
                <a:latin typeface="Calibri" pitchFamily="34" charset="0"/>
              </a:rPr>
              <a:t>Improves performance of office tasks</a:t>
            </a:r>
          </a:p>
        </p:txBody>
      </p:sp>
      <p:pic>
        <p:nvPicPr>
          <p:cNvPr id="2" name="Picture 1" descr="1291131680_two-thumbs-up.jpg"/>
          <p:cNvPicPr>
            <a:picLocks noChangeAspect="1"/>
          </p:cNvPicPr>
          <p:nvPr/>
        </p:nvPicPr>
        <p:blipFill>
          <a:blip r:embed="rId2">
            <a:extLst>
              <a:ext uri="{28A0092B-C50C-407E-A947-70E740481C1C}"/>
            </a:extLst>
          </a:blip>
          <a:stretch>
            <a:fillRect/>
          </a:stretch>
        </p:blipFill>
        <p:spPr>
          <a:xfrm>
            <a:off x="679869" y="1325016"/>
            <a:ext cx="3696318" cy="4769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420" name="TextBox 5"/>
          <p:cNvSpPr txBox="1">
            <a:spLocks noChangeArrowheads="1"/>
          </p:cNvSpPr>
          <p:nvPr/>
        </p:nvSpPr>
        <p:spPr bwMode="auto">
          <a:xfrm>
            <a:off x="4960938" y="2984500"/>
            <a:ext cx="3776662" cy="646113"/>
          </a:xfrm>
          <a:prstGeom prst="rect">
            <a:avLst/>
          </a:prstGeom>
          <a:noFill/>
          <a:ln w="9525">
            <a:noFill/>
            <a:miter lim="800000"/>
            <a:headEnd/>
            <a:tailEnd/>
          </a:ln>
        </p:spPr>
        <p:txBody>
          <a:bodyPr wrap="none">
            <a:spAutoFit/>
          </a:bodyPr>
          <a:lstStyle/>
          <a:p>
            <a:r>
              <a:rPr lang="en-US">
                <a:latin typeface="Calibri" pitchFamily="34" charset="0"/>
              </a:rPr>
              <a:t>-Low temperatures decrease dexterity</a:t>
            </a:r>
          </a:p>
          <a:p>
            <a:r>
              <a:rPr lang="en-US">
                <a:latin typeface="Calibri" pitchFamily="34" charset="0"/>
              </a:rPr>
              <a:t>-High temperature reduce activity</a:t>
            </a:r>
          </a:p>
        </p:txBody>
      </p:sp>
      <p:sp>
        <p:nvSpPr>
          <p:cNvPr id="7" name="TextBox 6"/>
          <p:cNvSpPr txBox="1"/>
          <p:nvPr/>
        </p:nvSpPr>
        <p:spPr>
          <a:xfrm>
            <a:off x="4627563" y="3622675"/>
            <a:ext cx="4070350" cy="1200150"/>
          </a:xfrm>
          <a:prstGeom prst="rect">
            <a:avLst/>
          </a:prstGeom>
          <a:noFill/>
        </p:spPr>
        <p:txBody>
          <a:bodyPr wrap="none">
            <a:spAutoFit/>
          </a:bodyPr>
          <a:lstStyle/>
          <a:p>
            <a:pPr marL="285750" indent="-285750" fontAlgn="auto">
              <a:spcBef>
                <a:spcPts val="0"/>
              </a:spcBef>
              <a:spcAft>
                <a:spcPts val="0"/>
              </a:spcAft>
              <a:buFont typeface="Arial"/>
              <a:buChar char="•"/>
              <a:defRPr/>
            </a:pPr>
            <a:r>
              <a:rPr lang="en-US" dirty="0">
                <a:latin typeface="+mn-lt"/>
              </a:rPr>
              <a:t>Reduces the prevalence of Sick</a:t>
            </a:r>
          </a:p>
          <a:p>
            <a:pPr fontAlgn="auto">
              <a:spcBef>
                <a:spcPts val="0"/>
              </a:spcBef>
              <a:spcAft>
                <a:spcPts val="0"/>
              </a:spcAft>
              <a:defRPr/>
            </a:pPr>
            <a:r>
              <a:rPr lang="en-US" dirty="0">
                <a:latin typeface="+mn-lt"/>
              </a:rPr>
              <a:t>      Building Syndrome</a:t>
            </a:r>
          </a:p>
          <a:p>
            <a:pPr marL="285750" indent="-285750" fontAlgn="auto">
              <a:spcBef>
                <a:spcPts val="0"/>
              </a:spcBef>
              <a:spcAft>
                <a:spcPts val="0"/>
              </a:spcAft>
              <a:buFont typeface="Arial"/>
              <a:buChar char="•"/>
              <a:defRPr/>
            </a:pPr>
            <a:r>
              <a:rPr lang="en-US" dirty="0">
                <a:latin typeface="+mn-lt"/>
              </a:rPr>
              <a:t>Increases overall happiness of building</a:t>
            </a:r>
          </a:p>
          <a:p>
            <a:pPr fontAlgn="auto">
              <a:spcBef>
                <a:spcPts val="0"/>
              </a:spcBef>
              <a:spcAft>
                <a:spcPts val="0"/>
              </a:spcAft>
              <a:defRPr/>
            </a:pPr>
            <a:r>
              <a:rPr lang="en-US" dirty="0">
                <a:latin typeface="+mn-lt"/>
              </a:rPr>
              <a:t>      occupants</a:t>
            </a:r>
          </a:p>
        </p:txBody>
      </p:sp>
      <p:sp>
        <p:nvSpPr>
          <p:cNvPr id="60422" name="Text Box 7"/>
          <p:cNvSpPr txBox="1">
            <a:spLocks noChangeArrowheads="1"/>
          </p:cNvSpPr>
          <p:nvPr/>
        </p:nvSpPr>
        <p:spPr bwMode="auto">
          <a:xfrm>
            <a:off x="474663" y="6219825"/>
            <a:ext cx="7334250" cy="274638"/>
          </a:xfrm>
          <a:prstGeom prst="rect">
            <a:avLst/>
          </a:prstGeom>
          <a:noFill/>
          <a:ln w="9525">
            <a:noFill/>
            <a:miter lim="800000"/>
            <a:headEnd/>
            <a:tailEnd/>
          </a:ln>
        </p:spPr>
        <p:txBody>
          <a:bodyPr wrap="none">
            <a:spAutoFit/>
          </a:bodyPr>
          <a:lstStyle/>
          <a:p>
            <a:pPr defTabSz="914400"/>
            <a:r>
              <a:rPr lang="en-US" sz="1200"/>
              <a:t>* Federation of European Heating, Ventilation, and Air Conditioning Association (REHVA) Guidebook 2010</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3914_41254791.jpg"/>
          <p:cNvPicPr>
            <a:picLocks noChangeAspect="1"/>
          </p:cNvPicPr>
          <p:nvPr/>
        </p:nvPicPr>
        <p:blipFill>
          <a:blip r:embed="rId2">
            <a:alphaModFix amt="65000"/>
            <a:extLst>
              <a:ext uri="{28A0092B-C50C-407E-A947-70E740481C1C}"/>
            </a:extLst>
          </a:blip>
          <a:stretch>
            <a:fillRect/>
          </a:stretch>
        </p:blipFill>
        <p:spPr>
          <a:xfrm>
            <a:off x="193723" y="90356"/>
            <a:ext cx="8771351" cy="6622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42" name="TextBox 2"/>
          <p:cNvSpPr txBox="1">
            <a:spLocks noChangeArrowheads="1"/>
          </p:cNvSpPr>
          <p:nvPr/>
        </p:nvSpPr>
        <p:spPr bwMode="auto">
          <a:xfrm>
            <a:off x="2344738" y="661988"/>
            <a:ext cx="4676775" cy="396875"/>
          </a:xfrm>
          <a:prstGeom prst="rect">
            <a:avLst/>
          </a:prstGeom>
          <a:noFill/>
          <a:ln w="9525">
            <a:noFill/>
            <a:miter lim="800000"/>
            <a:headEnd/>
            <a:tailEnd/>
          </a:ln>
        </p:spPr>
        <p:txBody>
          <a:bodyPr wrap="none">
            <a:spAutoFit/>
          </a:bodyPr>
          <a:lstStyle/>
          <a:p>
            <a:r>
              <a:rPr lang="en-US" sz="2000" b="1">
                <a:latin typeface="Calibri" pitchFamily="34" charset="0"/>
              </a:rPr>
              <a:t>of operating cost are related to employees</a:t>
            </a:r>
          </a:p>
        </p:txBody>
      </p:sp>
      <p:sp>
        <p:nvSpPr>
          <p:cNvPr id="61443" name="TextBox 3"/>
          <p:cNvSpPr txBox="1">
            <a:spLocks noChangeArrowheads="1"/>
          </p:cNvSpPr>
          <p:nvPr/>
        </p:nvSpPr>
        <p:spPr bwMode="auto">
          <a:xfrm>
            <a:off x="4592638" y="3924300"/>
            <a:ext cx="3983037" cy="1006475"/>
          </a:xfrm>
          <a:prstGeom prst="rect">
            <a:avLst/>
          </a:prstGeom>
          <a:noFill/>
          <a:ln w="9525">
            <a:noFill/>
            <a:miter lim="800000"/>
            <a:headEnd/>
            <a:tailEnd/>
          </a:ln>
        </p:spPr>
        <p:txBody>
          <a:bodyPr wrap="none">
            <a:spAutoFit/>
          </a:bodyPr>
          <a:lstStyle/>
          <a:p>
            <a:r>
              <a:rPr lang="en-US">
                <a:latin typeface="Calibri" pitchFamily="34" charset="0"/>
              </a:rPr>
              <a:t> </a:t>
            </a:r>
            <a:r>
              <a:rPr lang="en-US" sz="2000" b="1">
                <a:latin typeface="Calibri" pitchFamily="34" charset="0"/>
              </a:rPr>
              <a:t>increasing productivity by</a:t>
            </a:r>
            <a:r>
              <a:rPr lang="en-US" sz="3200">
                <a:latin typeface="Calibri" pitchFamily="34" charset="0"/>
              </a:rPr>
              <a:t> </a:t>
            </a:r>
            <a:r>
              <a:rPr lang="en-US" sz="6000">
                <a:latin typeface="Calibri" pitchFamily="34" charset="0"/>
              </a:rPr>
              <a:t>1%</a:t>
            </a:r>
          </a:p>
        </p:txBody>
      </p:sp>
      <p:sp>
        <p:nvSpPr>
          <p:cNvPr id="61444" name="TextBox 5"/>
          <p:cNvSpPr txBox="1">
            <a:spLocks noChangeArrowheads="1"/>
          </p:cNvSpPr>
          <p:nvPr/>
        </p:nvSpPr>
        <p:spPr bwMode="auto">
          <a:xfrm>
            <a:off x="4779963" y="4930775"/>
            <a:ext cx="3983037" cy="701675"/>
          </a:xfrm>
          <a:prstGeom prst="rect">
            <a:avLst/>
          </a:prstGeom>
          <a:noFill/>
          <a:ln w="9525">
            <a:noFill/>
            <a:miter lim="800000"/>
            <a:headEnd/>
            <a:tailEnd/>
          </a:ln>
        </p:spPr>
        <p:txBody>
          <a:bodyPr>
            <a:spAutoFit/>
          </a:bodyPr>
          <a:lstStyle/>
          <a:p>
            <a:r>
              <a:rPr lang="en-US" sz="2000" b="1">
                <a:latin typeface="Calibri" pitchFamily="34" charset="0"/>
              </a:rPr>
              <a:t>will off set energy costs for a year.</a:t>
            </a:r>
          </a:p>
          <a:p>
            <a:endParaRPr lang="en-US" sz="2000" b="1">
              <a:latin typeface="Calibri" pitchFamily="34" charset="0"/>
            </a:endParaRPr>
          </a:p>
        </p:txBody>
      </p:sp>
      <p:sp>
        <p:nvSpPr>
          <p:cNvPr id="61445" name="TextBox 6"/>
          <p:cNvSpPr txBox="1">
            <a:spLocks noChangeArrowheads="1"/>
          </p:cNvSpPr>
          <p:nvPr/>
        </p:nvSpPr>
        <p:spPr bwMode="auto">
          <a:xfrm>
            <a:off x="409575" y="6383338"/>
            <a:ext cx="1679575" cy="276225"/>
          </a:xfrm>
          <a:prstGeom prst="rect">
            <a:avLst/>
          </a:prstGeom>
          <a:noFill/>
          <a:ln w="9525">
            <a:noFill/>
            <a:miter lim="800000"/>
            <a:headEnd/>
            <a:tailEnd/>
          </a:ln>
        </p:spPr>
        <p:txBody>
          <a:bodyPr wrap="none">
            <a:spAutoFit/>
          </a:bodyPr>
          <a:lstStyle/>
          <a:p>
            <a:r>
              <a:rPr lang="en-US" sz="1200">
                <a:latin typeface="Calibri" pitchFamily="34" charset="0"/>
              </a:rPr>
              <a:t>REHVA Guidebook 2010</a:t>
            </a:r>
          </a:p>
        </p:txBody>
      </p:sp>
      <p:sp>
        <p:nvSpPr>
          <p:cNvPr id="61446" name="TextBox 7"/>
          <p:cNvSpPr txBox="1">
            <a:spLocks noChangeArrowheads="1"/>
          </p:cNvSpPr>
          <p:nvPr/>
        </p:nvSpPr>
        <p:spPr bwMode="auto">
          <a:xfrm>
            <a:off x="698500" y="330200"/>
            <a:ext cx="1514475" cy="1016000"/>
          </a:xfrm>
          <a:prstGeom prst="rect">
            <a:avLst/>
          </a:prstGeom>
          <a:noFill/>
          <a:ln w="9525">
            <a:noFill/>
            <a:miter lim="800000"/>
            <a:headEnd/>
            <a:tailEnd/>
          </a:ln>
        </p:spPr>
        <p:txBody>
          <a:bodyPr wrap="none">
            <a:spAutoFit/>
          </a:bodyPr>
          <a:lstStyle/>
          <a:p>
            <a:r>
              <a:rPr lang="en-US" sz="6000">
                <a:latin typeface="Calibri" pitchFamily="34" charset="0"/>
              </a:rPr>
              <a:t>80%</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5394945Small.jpg"/>
          <p:cNvPicPr>
            <a:picLocks noChangeAspect="1"/>
          </p:cNvPicPr>
          <p:nvPr/>
        </p:nvPicPr>
        <p:blipFill>
          <a:blip r:embed="rId2">
            <a:alphaModFix amt="50000"/>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6" name="TextBox 2"/>
          <p:cNvSpPr txBox="1">
            <a:spLocks noChangeArrowheads="1"/>
          </p:cNvSpPr>
          <p:nvPr/>
        </p:nvSpPr>
        <p:spPr bwMode="auto">
          <a:xfrm>
            <a:off x="169863" y="2314575"/>
            <a:ext cx="5257800" cy="2530475"/>
          </a:xfrm>
          <a:prstGeom prst="rect">
            <a:avLst/>
          </a:prstGeom>
          <a:noFill/>
          <a:ln w="9525">
            <a:noFill/>
            <a:miter lim="800000"/>
            <a:headEnd/>
            <a:tailEnd/>
          </a:ln>
        </p:spPr>
        <p:txBody>
          <a:bodyPr>
            <a:spAutoFit/>
          </a:bodyPr>
          <a:lstStyle/>
          <a:p>
            <a:pPr marL="457200" indent="-457200"/>
            <a:r>
              <a:rPr lang="en-CA" sz="2000" b="1">
                <a:latin typeface="Arial Narrow" pitchFamily="34" charset="0"/>
              </a:rPr>
              <a:t>Attendees will be able to:</a:t>
            </a:r>
          </a:p>
          <a:p>
            <a:pPr marL="457200" indent="-457200"/>
            <a:endParaRPr lang="en-CA" sz="2000" b="1">
              <a:latin typeface="Arial Narrow" pitchFamily="34" charset="0"/>
            </a:endParaRPr>
          </a:p>
          <a:p>
            <a:pPr marL="457200" indent="-457200">
              <a:buFontTx/>
              <a:buAutoNum type="arabicPeriod"/>
            </a:pPr>
            <a:r>
              <a:rPr lang="en-CA" sz="2000" b="1">
                <a:latin typeface="Arial Narrow" pitchFamily="34" charset="0"/>
              </a:rPr>
              <a:t>Define solar control, Ecliptic Path, Solar Irradiance, and Luminance</a:t>
            </a:r>
          </a:p>
          <a:p>
            <a:pPr marL="457200" indent="-457200">
              <a:buFont typeface="Gill Sans MT"/>
              <a:buAutoNum type="arabicPeriod"/>
            </a:pPr>
            <a:r>
              <a:rPr lang="en-CA" sz="2000" b="1">
                <a:latin typeface="Arial Narrow" pitchFamily="34" charset="0"/>
              </a:rPr>
              <a:t>Understand Bioclimatic Architecture</a:t>
            </a:r>
          </a:p>
          <a:p>
            <a:pPr marL="457200" indent="-457200">
              <a:buFont typeface="Gill Sans MT"/>
              <a:buAutoNum type="arabicPeriod"/>
            </a:pPr>
            <a:r>
              <a:rPr lang="en-CA" sz="2000" b="1">
                <a:latin typeface="Arial Narrow" pitchFamily="34" charset="0"/>
              </a:rPr>
              <a:t>Discover how natural light and ventilation effect the health of a building’s occupants</a:t>
            </a:r>
          </a:p>
          <a:p>
            <a:pPr marL="457200" indent="-457200">
              <a:buFont typeface="Gill Sans MT"/>
              <a:buAutoNum type="arabicPeriod"/>
            </a:pPr>
            <a:r>
              <a:rPr lang="en-CA" sz="2000" b="1">
                <a:latin typeface="Arial Narrow" pitchFamily="34" charset="0"/>
              </a:rPr>
              <a:t>Determine the benefits of automated shading</a:t>
            </a:r>
          </a:p>
        </p:txBody>
      </p:sp>
      <p:sp>
        <p:nvSpPr>
          <p:cNvPr id="16387" name="TextBox 3"/>
          <p:cNvSpPr txBox="1">
            <a:spLocks noChangeArrowheads="1"/>
          </p:cNvSpPr>
          <p:nvPr/>
        </p:nvSpPr>
        <p:spPr bwMode="auto">
          <a:xfrm>
            <a:off x="842963" y="1079500"/>
            <a:ext cx="2670175" cy="457200"/>
          </a:xfrm>
          <a:prstGeom prst="rect">
            <a:avLst/>
          </a:prstGeom>
          <a:noFill/>
          <a:ln w="9525">
            <a:noFill/>
            <a:miter lim="800000"/>
            <a:headEnd/>
            <a:tailEnd/>
          </a:ln>
        </p:spPr>
        <p:txBody>
          <a:bodyPr wrap="none">
            <a:spAutoFit/>
          </a:bodyPr>
          <a:lstStyle/>
          <a:p>
            <a:r>
              <a:rPr lang="en-US" sz="2400" b="1" u="sng">
                <a:latin typeface="Calibri" pitchFamily="34" charset="0"/>
              </a:rPr>
              <a:t>Learning Objectives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SCN0545"/>
          <p:cNvPicPr>
            <a:picLocks noChangeAspect="1" noChangeArrowheads="1"/>
          </p:cNvPicPr>
          <p:nvPr/>
        </p:nvPicPr>
        <p:blipFill>
          <a:blip r:embed="rId3"/>
          <a:srcRect/>
          <a:stretch>
            <a:fillRect/>
          </a:stretch>
        </p:blipFill>
        <p:spPr bwMode="auto">
          <a:xfrm>
            <a:off x="101421" y="267072"/>
            <a:ext cx="8877955" cy="6495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576388" y="646113"/>
            <a:ext cx="3038475"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Got Shades?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ough-rose-colored-glasses.jpg"/>
          <p:cNvPicPr>
            <a:picLocks noChangeAspect="1"/>
          </p:cNvPicPr>
          <p:nvPr/>
        </p:nvPicPr>
        <p:blipFill>
          <a:blip r:embed="rId2">
            <a:extLst>
              <a:ext uri="{28A0092B-C50C-407E-A947-70E740481C1C}"/>
            </a:extLst>
          </a:blip>
          <a:stretch>
            <a:fillRect/>
          </a:stretch>
        </p:blipFill>
        <p:spPr>
          <a:xfrm>
            <a:off x="1" y="-6349"/>
            <a:ext cx="9152466" cy="6864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576763" y="593725"/>
            <a:ext cx="3667125"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Visual Comfort</a:t>
            </a:r>
          </a:p>
        </p:txBody>
      </p:sp>
      <p:sp>
        <p:nvSpPr>
          <p:cNvPr id="64515" name="TextBox 3"/>
          <p:cNvSpPr txBox="1">
            <a:spLocks noChangeArrowheads="1"/>
          </p:cNvSpPr>
          <p:nvPr/>
        </p:nvSpPr>
        <p:spPr bwMode="auto">
          <a:xfrm>
            <a:off x="3109913" y="2132013"/>
            <a:ext cx="3051175" cy="1739900"/>
          </a:xfrm>
          <a:prstGeom prst="rect">
            <a:avLst/>
          </a:prstGeom>
          <a:solidFill>
            <a:schemeClr val="bg2">
              <a:alpha val="39999"/>
            </a:schemeClr>
          </a:solidFill>
          <a:ln w="9525">
            <a:noFill/>
            <a:miter lim="800000"/>
            <a:headEnd/>
            <a:tailEnd/>
          </a:ln>
        </p:spPr>
        <p:txBody>
          <a:bodyPr wrap="none">
            <a:spAutoFit/>
          </a:bodyPr>
          <a:lstStyle/>
          <a:p>
            <a:pPr marL="285750" indent="-285750">
              <a:buFont typeface="Arial" charset="0"/>
              <a:buChar char="•"/>
            </a:pPr>
            <a:r>
              <a:rPr lang="en-US" b="1">
                <a:latin typeface="Calibri" pitchFamily="34" charset="0"/>
              </a:rPr>
              <a:t>Light Transmission</a:t>
            </a:r>
          </a:p>
          <a:p>
            <a:pPr marL="285750" indent="-285750">
              <a:buFont typeface="Arial" charset="0"/>
              <a:buChar char="•"/>
            </a:pPr>
            <a:r>
              <a:rPr lang="en-US" b="1">
                <a:latin typeface="Calibri" pitchFamily="34" charset="0"/>
              </a:rPr>
              <a:t>Daylight Factor</a:t>
            </a:r>
          </a:p>
          <a:p>
            <a:pPr marL="285750" indent="-285750">
              <a:buFont typeface="Arial" charset="0"/>
              <a:buChar char="•"/>
            </a:pPr>
            <a:r>
              <a:rPr lang="en-US" b="1">
                <a:latin typeface="Calibri" pitchFamily="34" charset="0"/>
              </a:rPr>
              <a:t>Light Balancing</a:t>
            </a:r>
          </a:p>
          <a:p>
            <a:pPr marL="285750" indent="-285750">
              <a:buFont typeface="Arial" charset="0"/>
              <a:buChar char="•"/>
            </a:pPr>
            <a:r>
              <a:rPr lang="en-US" b="1">
                <a:latin typeface="Calibri" pitchFamily="34" charset="0"/>
              </a:rPr>
              <a:t>Glare Reduction</a:t>
            </a:r>
          </a:p>
          <a:p>
            <a:pPr marL="285750" indent="-285750">
              <a:buFont typeface="Arial" charset="0"/>
              <a:buChar char="•"/>
            </a:pPr>
            <a:r>
              <a:rPr lang="en-US" b="1">
                <a:latin typeface="Calibri" pitchFamily="34" charset="0"/>
              </a:rPr>
              <a:t>Why Control Natural Light?</a:t>
            </a:r>
          </a:p>
          <a:p>
            <a:pPr marL="285750" indent="-285750">
              <a:buFont typeface="Arial" charset="0"/>
              <a:buChar char="•"/>
            </a:pPr>
            <a:r>
              <a:rPr lang="en-US" b="1">
                <a:latin typeface="Calibri" pitchFamily="34" charset="0"/>
              </a:rPr>
              <a:t>Benefits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extLst>
              <a:ext uri="{28A0092B-C50C-407E-A947-70E740481C1C}"/>
            </a:extLst>
          </a:blip>
          <a:srcRect/>
          <a:stretch>
            <a:fillRect/>
          </a:stretch>
        </p:blipFill>
        <p:spPr bwMode="auto">
          <a:xfrm>
            <a:off x="592809" y="445724"/>
            <a:ext cx="7834146" cy="6242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FAA26D3D-D897-4be2-8F04-BA451C77F1D7}"/>
          </a:extLst>
        </p:spPr>
      </p:pic>
      <p:sp>
        <p:nvSpPr>
          <p:cNvPr id="3" name="TextBox 2"/>
          <p:cNvSpPr txBox="1"/>
          <p:nvPr/>
        </p:nvSpPr>
        <p:spPr>
          <a:xfrm>
            <a:off x="2324100" y="530225"/>
            <a:ext cx="4286250"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Light Transmission</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_0808_CalculateDaylight2.jpg"/>
          <p:cNvPicPr>
            <a:picLocks noChangeAspect="1"/>
          </p:cNvPicPr>
          <p:nvPr/>
        </p:nvPicPr>
        <p:blipFill>
          <a:blip r:embed="rId3">
            <a:extLst>
              <a:ext uri="{28A0092B-C50C-407E-A947-70E740481C1C}"/>
            </a:extLst>
          </a:blip>
          <a:stretch>
            <a:fillRect/>
          </a:stretch>
        </p:blipFill>
        <p:spPr>
          <a:xfrm>
            <a:off x="1"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851150" y="328613"/>
            <a:ext cx="4243388"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Daylight Factors</a:t>
            </a:r>
          </a:p>
        </p:txBody>
      </p:sp>
      <p:sp>
        <p:nvSpPr>
          <p:cNvPr id="67587" name="TextBox 3"/>
          <p:cNvSpPr txBox="1">
            <a:spLocks noChangeArrowheads="1"/>
          </p:cNvSpPr>
          <p:nvPr/>
        </p:nvSpPr>
        <p:spPr bwMode="auto">
          <a:xfrm>
            <a:off x="4706938" y="3536950"/>
            <a:ext cx="3197225" cy="1465263"/>
          </a:xfrm>
          <a:prstGeom prst="rect">
            <a:avLst/>
          </a:prstGeom>
          <a:noFill/>
          <a:ln w="9525">
            <a:noFill/>
            <a:miter lim="800000"/>
            <a:headEnd/>
            <a:tailEnd/>
          </a:ln>
        </p:spPr>
        <p:txBody>
          <a:bodyPr>
            <a:spAutoFit/>
          </a:bodyPr>
          <a:lstStyle/>
          <a:p>
            <a:r>
              <a:rPr lang="en-US" b="1">
                <a:latin typeface="Calibri" pitchFamily="34" charset="0"/>
              </a:rPr>
              <a:t>Assess the internal natural lighting levels in order to determine if they will be sufficient for the occupants to carry out their normal duties.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 balancing.wmf"/>
          <p:cNvPicPr>
            <a:picLocks noChangeAspect="1"/>
          </p:cNvPicPr>
          <p:nvPr/>
        </p:nvPicPr>
        <p:blipFill>
          <a:blip r:embed="rId3">
            <a:extLst>
              <a:ext uri="{28A0092B-C50C-407E-A947-70E740481C1C}"/>
            </a:extLst>
          </a:blip>
          <a:stretch>
            <a:fillRect/>
          </a:stretch>
        </p:blipFill>
        <p:spPr>
          <a:xfrm>
            <a:off x="0" y="0"/>
            <a:ext cx="9143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379663" y="257175"/>
            <a:ext cx="3778250"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Light Balancing</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3"/>
          <p:cNvSpPr txBox="1">
            <a:spLocks noChangeArrowheads="1"/>
          </p:cNvSpPr>
          <p:nvPr/>
        </p:nvSpPr>
        <p:spPr bwMode="auto">
          <a:xfrm>
            <a:off x="2651125" y="6465888"/>
            <a:ext cx="184150" cy="446087"/>
          </a:xfrm>
          <a:prstGeom prst="rect">
            <a:avLst/>
          </a:prstGeom>
          <a:noFill/>
          <a:ln w="9525">
            <a:noFill/>
            <a:miter lim="800000"/>
            <a:headEnd/>
            <a:tailEnd/>
          </a:ln>
        </p:spPr>
        <p:txBody>
          <a:bodyPr wrap="none" lIns="91432" tIns="45716" rIns="91432" bIns="45716">
            <a:spAutoFit/>
          </a:bodyPr>
          <a:lstStyle/>
          <a:p>
            <a:pPr eaLnBrk="0" hangingPunct="0"/>
            <a:endParaRPr lang="en-US" sz="2400">
              <a:latin typeface="Times New Roman" pitchFamily="18" charset="0"/>
            </a:endParaRPr>
          </a:p>
        </p:txBody>
      </p:sp>
      <p:pic>
        <p:nvPicPr>
          <p:cNvPr id="57349" name="Picture 5" descr="Shades_bright-lores"/>
          <p:cNvPicPr>
            <a:picLocks noChangeAspect="1" noChangeArrowheads="1"/>
          </p:cNvPicPr>
          <p:nvPr/>
        </p:nvPicPr>
        <p:blipFill>
          <a:blip r:embed="rId2"/>
          <a:srcRect/>
          <a:stretch>
            <a:fillRect/>
          </a:stretch>
        </p:blipFill>
        <p:spPr bwMode="auto">
          <a:xfrm>
            <a:off x="127000" y="203221"/>
            <a:ext cx="4689475" cy="3630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683" name="Text Box 6"/>
          <p:cNvSpPr txBox="1">
            <a:spLocks noChangeArrowheads="1"/>
          </p:cNvSpPr>
          <p:nvPr/>
        </p:nvSpPr>
        <p:spPr bwMode="auto">
          <a:xfrm>
            <a:off x="1995488" y="3375025"/>
            <a:ext cx="1677987" cy="366713"/>
          </a:xfrm>
          <a:prstGeom prst="rect">
            <a:avLst/>
          </a:prstGeom>
          <a:solidFill>
            <a:schemeClr val="bg2">
              <a:alpha val="50195"/>
            </a:schemeClr>
          </a:solidFill>
          <a:ln w="9525">
            <a:noFill/>
            <a:miter lim="800000"/>
            <a:headEnd/>
            <a:tailEnd/>
          </a:ln>
        </p:spPr>
        <p:txBody>
          <a:bodyPr wrap="none" lIns="91432" tIns="45716" rIns="91432" bIns="45716">
            <a:spAutoFit/>
          </a:bodyPr>
          <a:lstStyle/>
          <a:p>
            <a:pPr eaLnBrk="0" hangingPunct="0"/>
            <a:r>
              <a:rPr lang="en-US" b="1">
                <a:latin typeface="Calibri" pitchFamily="34" charset="0"/>
              </a:rPr>
              <a:t>Without shades</a:t>
            </a:r>
          </a:p>
        </p:txBody>
      </p:sp>
      <p:sp>
        <p:nvSpPr>
          <p:cNvPr id="2" name="TextBox 1"/>
          <p:cNvSpPr txBox="1"/>
          <p:nvPr/>
        </p:nvSpPr>
        <p:spPr>
          <a:xfrm>
            <a:off x="4373563" y="579438"/>
            <a:ext cx="3989387"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Glare Reduction</a:t>
            </a:r>
          </a:p>
        </p:txBody>
      </p:sp>
      <p:pic>
        <p:nvPicPr>
          <p:cNvPr id="9" name="Picture 4" descr="Shades_partial up-lo res"/>
          <p:cNvPicPr>
            <a:picLocks noChangeAspect="1" noChangeArrowheads="1"/>
          </p:cNvPicPr>
          <p:nvPr/>
        </p:nvPicPr>
        <p:blipFill>
          <a:blip r:embed="rId3"/>
          <a:srcRect/>
          <a:stretch>
            <a:fillRect/>
          </a:stretch>
        </p:blipFill>
        <p:spPr bwMode="auto">
          <a:xfrm>
            <a:off x="3831167" y="2186822"/>
            <a:ext cx="5160964" cy="4573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ight Arrow 2"/>
          <p:cNvSpPr/>
          <p:nvPr/>
        </p:nvSpPr>
        <p:spPr>
          <a:xfrm>
            <a:off x="612775" y="4964113"/>
            <a:ext cx="2782888" cy="8255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a:solidFill>
                  <a:schemeClr val="tx1"/>
                </a:solidFill>
              </a:rPr>
              <a:t>With automated shades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5" name="Group 2"/>
          <p:cNvGrpSpPr>
            <a:grpSpLocks/>
          </p:cNvGrpSpPr>
          <p:nvPr/>
        </p:nvGrpSpPr>
        <p:grpSpPr bwMode="auto">
          <a:xfrm>
            <a:off x="796925" y="846138"/>
            <a:ext cx="7578725" cy="5826125"/>
            <a:chOff x="3264" y="1824"/>
            <a:chExt cx="768" cy="599"/>
          </a:xfrm>
        </p:grpSpPr>
        <p:pic>
          <p:nvPicPr>
            <p:cNvPr id="3" name="Picture 3" descr="window1"/>
            <p:cNvPicPr>
              <a:picLocks noChangeAspect="1" noChangeArrowheads="1"/>
            </p:cNvPicPr>
            <p:nvPr/>
          </p:nvPicPr>
          <p:blipFill>
            <a:blip r:embed="rId2"/>
            <a:srcRect/>
            <a:stretch>
              <a:fillRect/>
            </a:stretch>
          </p:blipFill>
          <p:spPr bwMode="auto">
            <a:xfrm>
              <a:off x="3264" y="1824"/>
              <a:ext cx="182" cy="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window2"/>
            <p:cNvPicPr>
              <a:picLocks noChangeAspect="1" noChangeArrowheads="1"/>
            </p:cNvPicPr>
            <p:nvPr/>
          </p:nvPicPr>
          <p:blipFill>
            <a:blip r:embed="rId3"/>
            <a:srcRect/>
            <a:stretch>
              <a:fillRect/>
            </a:stretch>
          </p:blipFill>
          <p:spPr bwMode="auto">
            <a:xfrm>
              <a:off x="3456" y="1824"/>
              <a:ext cx="184" cy="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window3"/>
            <p:cNvPicPr>
              <a:picLocks noChangeAspect="1" noChangeArrowheads="1"/>
            </p:cNvPicPr>
            <p:nvPr/>
          </p:nvPicPr>
          <p:blipFill>
            <a:blip r:embed="rId4"/>
            <a:srcRect/>
            <a:stretch>
              <a:fillRect/>
            </a:stretch>
          </p:blipFill>
          <p:spPr bwMode="auto">
            <a:xfrm>
              <a:off x="3648" y="1824"/>
              <a:ext cx="384" cy="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TextBox 5"/>
          <p:cNvSpPr txBox="1"/>
          <p:nvPr/>
        </p:nvSpPr>
        <p:spPr>
          <a:xfrm>
            <a:off x="420688" y="430213"/>
            <a:ext cx="6529387"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Why Control Natural Light?</a:t>
            </a:r>
          </a:p>
        </p:txBody>
      </p:sp>
      <p:sp>
        <p:nvSpPr>
          <p:cNvPr id="72707" name="TextBox 6"/>
          <p:cNvSpPr txBox="1">
            <a:spLocks noChangeArrowheads="1"/>
          </p:cNvSpPr>
          <p:nvPr/>
        </p:nvSpPr>
        <p:spPr bwMode="auto">
          <a:xfrm>
            <a:off x="6194425" y="1487488"/>
            <a:ext cx="1871663" cy="2289175"/>
          </a:xfrm>
          <a:prstGeom prst="rect">
            <a:avLst/>
          </a:prstGeom>
          <a:noFill/>
          <a:ln w="9525">
            <a:noFill/>
            <a:miter lim="800000"/>
            <a:headEnd/>
            <a:tailEnd/>
          </a:ln>
        </p:spPr>
        <p:txBody>
          <a:bodyPr wrap="none">
            <a:spAutoFit/>
          </a:bodyPr>
          <a:lstStyle/>
          <a:p>
            <a:pPr marL="285750" indent="-285750">
              <a:buFont typeface="Arial" charset="0"/>
              <a:buChar char="•"/>
            </a:pPr>
            <a:r>
              <a:rPr lang="en-US" b="1">
                <a:latin typeface="Calibri" pitchFamily="34" charset="0"/>
              </a:rPr>
              <a:t>Comfort</a:t>
            </a:r>
          </a:p>
          <a:p>
            <a:pPr marL="285750" indent="-285750">
              <a:buFont typeface="Arial" charset="0"/>
              <a:buChar char="•"/>
            </a:pPr>
            <a:r>
              <a:rPr lang="en-US" b="1">
                <a:latin typeface="Calibri" pitchFamily="34" charset="0"/>
              </a:rPr>
              <a:t>Aesthetics</a:t>
            </a:r>
          </a:p>
          <a:p>
            <a:pPr marL="285750" indent="-285750">
              <a:buFont typeface="Arial" charset="0"/>
              <a:buChar char="•"/>
            </a:pPr>
            <a:r>
              <a:rPr lang="en-US" b="1">
                <a:latin typeface="Calibri" pitchFamily="34" charset="0"/>
              </a:rPr>
              <a:t>Privacy</a:t>
            </a:r>
          </a:p>
          <a:p>
            <a:pPr marL="285750" indent="-285750">
              <a:buFont typeface="Arial" charset="0"/>
              <a:buChar char="•"/>
            </a:pPr>
            <a:r>
              <a:rPr lang="en-US" b="1">
                <a:latin typeface="Calibri" pitchFamily="34" charset="0"/>
              </a:rPr>
              <a:t>Energy Savings</a:t>
            </a:r>
          </a:p>
          <a:p>
            <a:pPr marL="285750" indent="-285750">
              <a:buFont typeface="Arial" charset="0"/>
              <a:buChar char="•"/>
            </a:pPr>
            <a:r>
              <a:rPr lang="en-US" b="1">
                <a:latin typeface="Calibri" pitchFamily="34" charset="0"/>
              </a:rPr>
              <a:t>UV Protection</a:t>
            </a:r>
          </a:p>
          <a:p>
            <a:pPr marL="285750" indent="-285750">
              <a:buFont typeface="Arial" charset="0"/>
              <a:buChar char="•"/>
            </a:pPr>
            <a:r>
              <a:rPr lang="en-US" b="1">
                <a:latin typeface="Calibri" pitchFamily="34" charset="0"/>
              </a:rPr>
              <a:t>Health</a:t>
            </a:r>
          </a:p>
          <a:p>
            <a:pPr marL="285750" indent="-285750">
              <a:buFont typeface="Arial" charset="0"/>
              <a:buChar char="•"/>
            </a:pPr>
            <a:r>
              <a:rPr lang="en-US" b="1">
                <a:latin typeface="Calibri" pitchFamily="34" charset="0"/>
              </a:rPr>
              <a:t>Safety</a:t>
            </a:r>
          </a:p>
          <a:p>
            <a:pPr marL="285750" indent="-285750">
              <a:buFont typeface="Arial" charset="0"/>
              <a:buChar char="•"/>
            </a:pPr>
            <a:endParaRPr lang="en-US" b="1">
              <a:latin typeface="Calibri"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7638" y="457200"/>
            <a:ext cx="6299200" cy="557213"/>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sz="2800">
                <a:solidFill>
                  <a:srgbClr val="FFFFFF"/>
                </a:solidFill>
                <a:latin typeface="Flux"/>
              </a:rPr>
              <a:t>Benefits of Visual Comfort *</a:t>
            </a:r>
          </a:p>
        </p:txBody>
      </p:sp>
      <p:sp>
        <p:nvSpPr>
          <p:cNvPr id="73730" name="Rectangle 1"/>
          <p:cNvSpPr>
            <a:spLocks noChangeArrowheads="1"/>
          </p:cNvSpPr>
          <p:nvPr/>
        </p:nvSpPr>
        <p:spPr bwMode="auto">
          <a:xfrm>
            <a:off x="2282825" y="3644900"/>
            <a:ext cx="4572000" cy="3113088"/>
          </a:xfrm>
          <a:prstGeom prst="rect">
            <a:avLst/>
          </a:prstGeom>
          <a:noFill/>
          <a:ln w="9525">
            <a:noFill/>
            <a:miter lim="800000"/>
            <a:headEnd/>
            <a:tailEnd/>
          </a:ln>
        </p:spPr>
        <p:txBody>
          <a:bodyPr>
            <a:spAutoFit/>
          </a:bodyPr>
          <a:lstStyle/>
          <a:p>
            <a:pPr marL="285750" indent="-285750">
              <a:buFont typeface="Arial" charset="0"/>
              <a:buChar char="•"/>
            </a:pPr>
            <a:r>
              <a:rPr lang="en-US">
                <a:latin typeface="Calibri" pitchFamily="34" charset="0"/>
              </a:rPr>
              <a:t>Increased worker productivity (3.75% CMU 2004) </a:t>
            </a:r>
          </a:p>
          <a:p>
            <a:pPr marL="285750" indent="-285750">
              <a:buFont typeface="Arial" charset="0"/>
              <a:buChar char="•"/>
            </a:pPr>
            <a:r>
              <a:rPr lang="en-US">
                <a:latin typeface="Calibri" pitchFamily="34" charset="0"/>
              </a:rPr>
              <a:t>Major health complaints are 20 to 25% less for persons close to exterior windows.</a:t>
            </a:r>
          </a:p>
          <a:p>
            <a:pPr marL="285750" indent="-285750">
              <a:buFont typeface="Arial" charset="0"/>
              <a:buChar char="•"/>
            </a:pPr>
            <a:r>
              <a:rPr lang="en-US">
                <a:latin typeface="Calibri" pitchFamily="34" charset="0"/>
              </a:rPr>
              <a:t>Access to windows and daylight resulted in 15% less absenteeism</a:t>
            </a:r>
          </a:p>
          <a:p>
            <a:pPr marL="285750" indent="-285750">
              <a:buFont typeface="Arial" charset="0"/>
              <a:buChar char="•"/>
            </a:pPr>
            <a:r>
              <a:rPr lang="en-US">
                <a:latin typeface="Calibri" pitchFamily="34" charset="0"/>
              </a:rPr>
              <a:t>Office workers perform 10 to 25% better on tests of mental function and memory recall </a:t>
            </a:r>
          </a:p>
          <a:p>
            <a:pPr marL="285750" indent="-285750">
              <a:buFont typeface="Arial" charset="0"/>
              <a:buChar char="•"/>
            </a:pPr>
            <a:r>
              <a:rPr lang="en-US">
                <a:latin typeface="Calibri" pitchFamily="34" charset="0"/>
              </a:rPr>
              <a:t>Glare is associated with  negative performance</a:t>
            </a:r>
          </a:p>
          <a:p>
            <a:pPr marL="285750" indent="-285750"/>
            <a:r>
              <a:rPr lang="en-US">
                <a:latin typeface="Calibri" pitchFamily="34" charset="0"/>
              </a:rPr>
              <a:t> </a:t>
            </a:r>
          </a:p>
        </p:txBody>
      </p:sp>
      <p:pic>
        <p:nvPicPr>
          <p:cNvPr id="73731" name="Picture 7" descr="borat-thumbs.jpg"/>
          <p:cNvPicPr>
            <a:picLocks noChangeAspect="1"/>
          </p:cNvPicPr>
          <p:nvPr/>
        </p:nvPicPr>
        <p:blipFill>
          <a:blip r:embed="rId2"/>
          <a:srcRect/>
          <a:stretch>
            <a:fillRect/>
          </a:stretch>
        </p:blipFill>
        <p:spPr bwMode="auto">
          <a:xfrm>
            <a:off x="1962150" y="1206500"/>
            <a:ext cx="5359400" cy="2438400"/>
          </a:xfrm>
          <a:prstGeom prst="rect">
            <a:avLst/>
          </a:prstGeom>
          <a:noFill/>
          <a:ln w="9525">
            <a:noFill/>
            <a:miter lim="800000"/>
            <a:headEnd/>
            <a:tailEnd/>
          </a:ln>
        </p:spPr>
      </p:pic>
      <p:sp>
        <p:nvSpPr>
          <p:cNvPr id="73732" name="Text Box 5"/>
          <p:cNvSpPr txBox="1">
            <a:spLocks noChangeArrowheads="1"/>
          </p:cNvSpPr>
          <p:nvPr/>
        </p:nvSpPr>
        <p:spPr bwMode="auto">
          <a:xfrm>
            <a:off x="606425" y="6562725"/>
            <a:ext cx="1965325" cy="274638"/>
          </a:xfrm>
          <a:prstGeom prst="rect">
            <a:avLst/>
          </a:prstGeom>
          <a:noFill/>
          <a:ln w="9525">
            <a:noFill/>
            <a:miter lim="800000"/>
            <a:headEnd/>
            <a:tailEnd/>
          </a:ln>
        </p:spPr>
        <p:txBody>
          <a:bodyPr wrap="none">
            <a:spAutoFit/>
          </a:bodyPr>
          <a:lstStyle/>
          <a:p>
            <a:pPr defTabSz="914400"/>
            <a:r>
              <a:rPr lang="en-US" sz="1200"/>
              <a:t>* REHVA Guidebook 2010</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gs-students.jpg"/>
          <p:cNvPicPr>
            <a:picLocks noChangeAspect="1"/>
          </p:cNvPicPr>
          <p:nvPr/>
        </p:nvPicPr>
        <p:blipFill>
          <a:blip r:embed="rId2">
            <a:alphaModFix amt="55000"/>
            <a:extLst>
              <a:ext uri="{28A0092B-C50C-407E-A947-70E740481C1C}"/>
            </a:extLst>
          </a:blip>
          <a:stretch>
            <a:fillRect/>
          </a:stretch>
        </p:blipFill>
        <p:spPr>
          <a:xfrm>
            <a:off x="59807" y="613411"/>
            <a:ext cx="8999526" cy="6002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4754" name="TextBox 2"/>
          <p:cNvSpPr txBox="1">
            <a:spLocks noChangeArrowheads="1"/>
          </p:cNvSpPr>
          <p:nvPr/>
        </p:nvSpPr>
        <p:spPr bwMode="auto">
          <a:xfrm>
            <a:off x="484188" y="1209675"/>
            <a:ext cx="5419725" cy="400050"/>
          </a:xfrm>
          <a:prstGeom prst="rect">
            <a:avLst/>
          </a:prstGeom>
          <a:noFill/>
          <a:ln w="9525">
            <a:noFill/>
            <a:miter lim="800000"/>
            <a:headEnd/>
            <a:tailEnd/>
          </a:ln>
        </p:spPr>
        <p:txBody>
          <a:bodyPr wrap="none">
            <a:spAutoFit/>
          </a:bodyPr>
          <a:lstStyle/>
          <a:p>
            <a:r>
              <a:rPr lang="en-US" sz="2000">
                <a:latin typeface="Calibri" pitchFamily="34" charset="0"/>
              </a:rPr>
              <a:t>Adequate natural daylight in classrooms showed a</a:t>
            </a:r>
          </a:p>
        </p:txBody>
      </p:sp>
      <p:sp>
        <p:nvSpPr>
          <p:cNvPr id="74755" name="TextBox 3"/>
          <p:cNvSpPr txBox="1">
            <a:spLocks noChangeArrowheads="1"/>
          </p:cNvSpPr>
          <p:nvPr/>
        </p:nvSpPr>
        <p:spPr bwMode="auto">
          <a:xfrm>
            <a:off x="2824163" y="1754188"/>
            <a:ext cx="3079750" cy="1016000"/>
          </a:xfrm>
          <a:prstGeom prst="rect">
            <a:avLst/>
          </a:prstGeom>
          <a:noFill/>
          <a:ln w="9525">
            <a:noFill/>
            <a:miter lim="800000"/>
            <a:headEnd/>
            <a:tailEnd/>
          </a:ln>
        </p:spPr>
        <p:txBody>
          <a:bodyPr wrap="none">
            <a:spAutoFit/>
          </a:bodyPr>
          <a:lstStyle/>
          <a:p>
            <a:r>
              <a:rPr lang="en-US" sz="6000">
                <a:latin typeface="Calibri" pitchFamily="34" charset="0"/>
              </a:rPr>
              <a:t>20%-25%</a:t>
            </a:r>
          </a:p>
        </p:txBody>
      </p:sp>
      <p:sp>
        <p:nvSpPr>
          <p:cNvPr id="74756" name="TextBox 4"/>
          <p:cNvSpPr txBox="1">
            <a:spLocks noChangeArrowheads="1"/>
          </p:cNvSpPr>
          <p:nvPr/>
        </p:nvSpPr>
        <p:spPr bwMode="auto">
          <a:xfrm>
            <a:off x="6096000" y="2268538"/>
            <a:ext cx="2741613" cy="396875"/>
          </a:xfrm>
          <a:prstGeom prst="rect">
            <a:avLst/>
          </a:prstGeom>
          <a:noFill/>
          <a:ln w="9525">
            <a:noFill/>
            <a:miter lim="800000"/>
            <a:headEnd/>
            <a:tailEnd/>
          </a:ln>
        </p:spPr>
        <p:txBody>
          <a:bodyPr wrap="none">
            <a:spAutoFit/>
          </a:bodyPr>
          <a:lstStyle/>
          <a:p>
            <a:r>
              <a:rPr lang="en-US" sz="2000">
                <a:latin typeface="Calibri" pitchFamily="34" charset="0"/>
              </a:rPr>
              <a:t>increase in learning rate.</a:t>
            </a:r>
          </a:p>
        </p:txBody>
      </p:sp>
      <p:sp>
        <p:nvSpPr>
          <p:cNvPr id="74757" name="TextBox 5"/>
          <p:cNvSpPr txBox="1">
            <a:spLocks noChangeArrowheads="1"/>
          </p:cNvSpPr>
          <p:nvPr/>
        </p:nvSpPr>
        <p:spPr bwMode="auto">
          <a:xfrm>
            <a:off x="484188" y="6450013"/>
            <a:ext cx="46037" cy="368300"/>
          </a:xfrm>
          <a:prstGeom prst="rect">
            <a:avLst/>
          </a:prstGeom>
          <a:noFill/>
          <a:ln w="9525">
            <a:noFill/>
            <a:miter lim="800000"/>
            <a:headEnd/>
            <a:tailEnd/>
          </a:ln>
        </p:spPr>
        <p:txBody>
          <a:bodyPr>
            <a:spAutoFit/>
          </a:bodyPr>
          <a:lstStyle/>
          <a:p>
            <a:endParaRPr lang="en-US">
              <a:latin typeface="Calibri" pitchFamily="34" charset="0"/>
            </a:endParaRPr>
          </a:p>
        </p:txBody>
      </p:sp>
      <p:sp>
        <p:nvSpPr>
          <p:cNvPr id="74758" name="TextBox 6"/>
          <p:cNvSpPr txBox="1">
            <a:spLocks noChangeArrowheads="1"/>
          </p:cNvSpPr>
          <p:nvPr/>
        </p:nvSpPr>
        <p:spPr bwMode="auto">
          <a:xfrm>
            <a:off x="266700" y="6172200"/>
            <a:ext cx="1679575" cy="277813"/>
          </a:xfrm>
          <a:prstGeom prst="rect">
            <a:avLst/>
          </a:prstGeom>
          <a:noFill/>
          <a:ln w="9525">
            <a:noFill/>
            <a:miter lim="800000"/>
            <a:headEnd/>
            <a:tailEnd/>
          </a:ln>
        </p:spPr>
        <p:txBody>
          <a:bodyPr wrap="none">
            <a:spAutoFit/>
          </a:bodyPr>
          <a:lstStyle/>
          <a:p>
            <a:r>
              <a:rPr lang="en-US" sz="1200">
                <a:latin typeface="Calibri" pitchFamily="34" charset="0"/>
              </a:rPr>
              <a:t>REHVA Guidebook 2010</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indows_591.jpg"/>
          <p:cNvPicPr>
            <a:picLocks noChangeAspect="1"/>
          </p:cNvPicPr>
          <p:nvPr/>
        </p:nvPicPr>
        <p:blipFill>
          <a:blip r:embed="rId3">
            <a:alphaModFix amt="50000"/>
            <a:extLst>
              <a:ext uri="{28A0092B-C50C-407E-A947-70E740481C1C}"/>
            </a:extLst>
          </a:blip>
          <a:stretch>
            <a:fillRect/>
          </a:stretch>
        </p:blipFill>
        <p:spPr>
          <a:xfrm>
            <a:off x="38047" y="0"/>
            <a:ext cx="9105953"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3760788" y="979488"/>
            <a:ext cx="1939925"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Windows</a:t>
            </a:r>
          </a:p>
        </p:txBody>
      </p:sp>
      <p:sp>
        <p:nvSpPr>
          <p:cNvPr id="75779" name="TextBox 13"/>
          <p:cNvSpPr txBox="1">
            <a:spLocks noChangeArrowheads="1"/>
          </p:cNvSpPr>
          <p:nvPr/>
        </p:nvSpPr>
        <p:spPr bwMode="auto">
          <a:xfrm>
            <a:off x="2738438" y="2678113"/>
            <a:ext cx="2597150" cy="1465262"/>
          </a:xfrm>
          <a:prstGeom prst="rect">
            <a:avLst/>
          </a:prstGeom>
          <a:solidFill>
            <a:schemeClr val="bg2">
              <a:alpha val="50195"/>
            </a:schemeClr>
          </a:solidFill>
          <a:ln w="9525">
            <a:noFill/>
            <a:miter lim="800000"/>
            <a:headEnd/>
            <a:tailEnd/>
          </a:ln>
        </p:spPr>
        <p:txBody>
          <a:bodyPr wrap="none">
            <a:spAutoFit/>
          </a:bodyPr>
          <a:lstStyle/>
          <a:p>
            <a:pPr marL="285750" indent="-285750">
              <a:buFont typeface="Arial" charset="0"/>
              <a:buChar char="•"/>
            </a:pPr>
            <a:r>
              <a:rPr lang="en-US" b="1">
                <a:latin typeface="Calibri" pitchFamily="34" charset="0"/>
              </a:rPr>
              <a:t>Highly Glazed Facades</a:t>
            </a:r>
          </a:p>
          <a:p>
            <a:pPr marL="285750" indent="-285750">
              <a:buFont typeface="Arial" charset="0"/>
              <a:buChar char="•"/>
            </a:pPr>
            <a:r>
              <a:rPr lang="en-US" b="1">
                <a:latin typeface="Calibri" pitchFamily="34" charset="0"/>
              </a:rPr>
              <a:t>Pros &amp; Cons of Glazing</a:t>
            </a:r>
          </a:p>
          <a:p>
            <a:pPr marL="285750" indent="-285750">
              <a:buFont typeface="Arial" charset="0"/>
              <a:buChar char="•"/>
            </a:pPr>
            <a:r>
              <a:rPr lang="en-US" b="1">
                <a:latin typeface="Calibri" pitchFamily="34" charset="0"/>
              </a:rPr>
              <a:t>Natural Ventilation</a:t>
            </a:r>
          </a:p>
          <a:p>
            <a:pPr marL="285750" indent="-285750">
              <a:buFont typeface="Arial" charset="0"/>
              <a:buChar char="•"/>
            </a:pPr>
            <a:r>
              <a:rPr lang="en-US" b="1">
                <a:latin typeface="Calibri" pitchFamily="34" charset="0"/>
              </a:rPr>
              <a:t>Types of Ventilation</a:t>
            </a:r>
          </a:p>
          <a:p>
            <a:pPr marL="285750" indent="-285750">
              <a:buFont typeface="Arial" charset="0"/>
              <a:buChar char="•"/>
            </a:pPr>
            <a:r>
              <a:rPr lang="en-US" b="1">
                <a:latin typeface="Calibri" pitchFamily="34" charset="0"/>
              </a:rPr>
              <a:t>Benefits of Fresh Air</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p:cNvSpPr>
          <p:nvPr/>
        </p:nvSpPr>
        <p:spPr bwMode="auto">
          <a:xfrm>
            <a:off x="3429000" y="1447800"/>
            <a:ext cx="2801938" cy="457200"/>
          </a:xfrm>
          <a:prstGeom prst="rect">
            <a:avLst/>
          </a:prstGeom>
          <a:noFill/>
          <a:ln w="9525">
            <a:noFill/>
            <a:miter lim="800000"/>
            <a:headEnd/>
            <a:tailEnd/>
          </a:ln>
        </p:spPr>
        <p:txBody>
          <a:bodyPr lIns="0" tIns="0" rIns="40639" bIns="0"/>
          <a:lstStyle/>
          <a:p>
            <a:pPr marL="39688">
              <a:spcBef>
                <a:spcPts val="950"/>
              </a:spcBef>
            </a:pPr>
            <a:r>
              <a:rPr lang="en-US" sz="1600">
                <a:latin typeface="Arial Narrow" pitchFamily="34" charset="0"/>
                <a:ea typeface="Lucida Grande"/>
                <a:cs typeface="Lucida Grande"/>
              </a:rPr>
              <a:t>The term solar relates to the sun</a:t>
            </a:r>
            <a:endParaRPr lang="en-US" sz="1600" b="1">
              <a:latin typeface="Lucida Grande"/>
              <a:ea typeface="Lucida Grande"/>
              <a:cs typeface="Lucida Grande"/>
              <a:sym typeface="Lucida Grande"/>
            </a:endParaRPr>
          </a:p>
        </p:txBody>
      </p:sp>
      <p:pic>
        <p:nvPicPr>
          <p:cNvPr id="269320" name="Picture 8"/>
          <p:cNvPicPr>
            <a:picLocks noChangeArrowheads="1"/>
          </p:cNvPicPr>
          <p:nvPr/>
        </p:nvPicPr>
        <p:blipFill>
          <a:blip r:embed="rId3"/>
          <a:srcRect l="6096" t="7317" r="4877" b="7317"/>
          <a:stretch>
            <a:fillRect/>
          </a:stretch>
        </p:blipFill>
        <p:spPr bwMode="auto">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pic>
      <p:sp>
        <p:nvSpPr>
          <p:cNvPr id="2" name="TextBox 1"/>
          <p:cNvSpPr txBox="1"/>
          <p:nvPr/>
        </p:nvSpPr>
        <p:spPr>
          <a:xfrm>
            <a:off x="1925638" y="469900"/>
            <a:ext cx="5548312" cy="5238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What is Solar Control?</a:t>
            </a:r>
          </a:p>
        </p:txBody>
      </p:sp>
      <p:sp>
        <p:nvSpPr>
          <p:cNvPr id="17412" name="TextBox 2"/>
          <p:cNvSpPr txBox="1">
            <a:spLocks noChangeArrowheads="1"/>
          </p:cNvSpPr>
          <p:nvPr/>
        </p:nvSpPr>
        <p:spPr bwMode="auto">
          <a:xfrm>
            <a:off x="2260600" y="1339850"/>
            <a:ext cx="4356100" cy="461963"/>
          </a:xfrm>
          <a:prstGeom prst="rect">
            <a:avLst/>
          </a:prstGeom>
          <a:noFill/>
          <a:ln w="9525">
            <a:noFill/>
            <a:miter lim="800000"/>
            <a:headEnd/>
            <a:tailEnd/>
          </a:ln>
        </p:spPr>
        <p:txBody>
          <a:bodyPr wrap="none">
            <a:spAutoFit/>
          </a:bodyPr>
          <a:lstStyle/>
          <a:p>
            <a:r>
              <a:rPr lang="en-US" sz="2400">
                <a:solidFill>
                  <a:srgbClr val="000000"/>
                </a:solidFill>
                <a:latin typeface="Calibri" pitchFamily="34" charset="0"/>
              </a:rPr>
              <a:t>The management of natural light</a:t>
            </a:r>
          </a:p>
        </p:txBody>
      </p:sp>
      <p:sp>
        <p:nvSpPr>
          <p:cNvPr id="17413" name="TextBox 3"/>
          <p:cNvSpPr txBox="1">
            <a:spLocks noChangeArrowheads="1"/>
          </p:cNvSpPr>
          <p:nvPr/>
        </p:nvSpPr>
        <p:spPr bwMode="auto">
          <a:xfrm>
            <a:off x="2681288" y="2114550"/>
            <a:ext cx="2236787" cy="369888"/>
          </a:xfrm>
          <a:prstGeom prst="rect">
            <a:avLst/>
          </a:prstGeom>
          <a:noFill/>
          <a:ln w="9525">
            <a:noFill/>
            <a:miter lim="800000"/>
            <a:headEnd/>
            <a:tailEnd/>
          </a:ln>
        </p:spPr>
        <p:txBody>
          <a:bodyPr wrap="none">
            <a:spAutoFit/>
          </a:bodyPr>
          <a:lstStyle/>
          <a:p>
            <a:pPr marL="285750" indent="-285750">
              <a:buFont typeface="Arial" charset="0"/>
              <a:buChar char="•"/>
            </a:pPr>
            <a:r>
              <a:rPr lang="en-US">
                <a:latin typeface="Calibri" pitchFamily="34" charset="0"/>
              </a:rPr>
              <a:t>Why solar control?</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choo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3098800" y="303213"/>
            <a:ext cx="3160713"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Got Windows?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_Building.jpg"/>
          <p:cNvPicPr>
            <a:picLocks noChangeAspect="1"/>
          </p:cNvPicPr>
          <p:nvPr/>
        </p:nvPicPr>
        <p:blipFill>
          <a:blip r:embed="rId3">
            <a:extLst>
              <a:ext uri="{28A0092B-C50C-407E-A947-70E740481C1C}"/>
            </a:extLst>
          </a:blip>
          <a:stretch>
            <a:fillRect/>
          </a:stretch>
        </p:blipFill>
        <p:spPr>
          <a:xfrm>
            <a:off x="325699" y="720540"/>
            <a:ext cx="8471126" cy="5877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874" name="TextBox 3"/>
          <p:cNvSpPr txBox="1">
            <a:spLocks noChangeArrowheads="1"/>
          </p:cNvSpPr>
          <p:nvPr/>
        </p:nvSpPr>
        <p:spPr bwMode="auto">
          <a:xfrm>
            <a:off x="1901825" y="1833563"/>
            <a:ext cx="2322513" cy="2014537"/>
          </a:xfrm>
          <a:prstGeom prst="rect">
            <a:avLst/>
          </a:prstGeom>
          <a:solidFill>
            <a:schemeClr val="bg2">
              <a:alpha val="59999"/>
            </a:schemeClr>
          </a:solidFill>
          <a:ln w="9525">
            <a:noFill/>
            <a:miter lim="800000"/>
            <a:headEnd/>
            <a:tailEnd/>
          </a:ln>
        </p:spPr>
        <p:txBody>
          <a:bodyPr>
            <a:spAutoFit/>
          </a:bodyPr>
          <a:lstStyle/>
          <a:p>
            <a:r>
              <a:rPr lang="en-US" b="1">
                <a:latin typeface="Calibri" pitchFamily="34" charset="0"/>
              </a:rPr>
              <a:t>Highly glazed facades offer transparency, access to daylight and a connection to the outside, however they also present additional challenges.  </a:t>
            </a:r>
          </a:p>
        </p:txBody>
      </p:sp>
      <p:sp>
        <p:nvSpPr>
          <p:cNvPr id="5" name="TextBox 4"/>
          <p:cNvSpPr txBox="1"/>
          <p:nvPr/>
        </p:nvSpPr>
        <p:spPr>
          <a:xfrm>
            <a:off x="1901825" y="350838"/>
            <a:ext cx="5710238" cy="58420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3200" dirty="0"/>
              <a:t>What are Highly Glazed Facades?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29366_42632602.jpg"/>
          <p:cNvPicPr>
            <a:picLocks noChangeAspect="1"/>
          </p:cNvPicPr>
          <p:nvPr/>
        </p:nvPicPr>
        <p:blipFill>
          <a:blip r:embed="rId3">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84200" y="401638"/>
            <a:ext cx="5518150" cy="52387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fontAlgn="auto">
              <a:spcBef>
                <a:spcPts val="0"/>
              </a:spcBef>
              <a:spcAft>
                <a:spcPts val="0"/>
              </a:spcAft>
              <a:defRPr/>
            </a:pPr>
            <a:r>
              <a:rPr lang="en-US" sz="2800" dirty="0">
                <a:latin typeface="Flux"/>
              </a:rPr>
              <a:t>Pros &amp; Cons of Glazing</a:t>
            </a:r>
          </a:p>
        </p:txBody>
      </p:sp>
      <p:sp>
        <p:nvSpPr>
          <p:cNvPr id="7" name="TextBox 6"/>
          <p:cNvSpPr txBox="1"/>
          <p:nvPr/>
        </p:nvSpPr>
        <p:spPr>
          <a:xfrm>
            <a:off x="171450" y="2144713"/>
            <a:ext cx="6746875" cy="708025"/>
          </a:xfrm>
          <a:prstGeom prst="rect">
            <a:avLst/>
          </a:prstGeom>
          <a:noFill/>
        </p:spPr>
        <p:txBody>
          <a:bodyPr wrap="none">
            <a:spAutoFit/>
          </a:bodyPr>
          <a:lstStyle/>
          <a:p>
            <a:pPr fontAlgn="auto">
              <a:spcBef>
                <a:spcPts val="0"/>
              </a:spcBef>
              <a:spcAft>
                <a:spcPts val="0"/>
              </a:spcAft>
              <a:defRPr/>
            </a:pPr>
            <a:r>
              <a:rPr lang="en-US" sz="2000" dirty="0">
                <a:solidFill>
                  <a:schemeClr val="bg1">
                    <a:lumMod val="95000"/>
                  </a:schemeClr>
                </a:solidFill>
                <a:latin typeface="+mn-lt"/>
              </a:rPr>
              <a:t>- High potential to solar gain and glare, both indirect and direct</a:t>
            </a:r>
          </a:p>
          <a:p>
            <a:pPr fontAlgn="auto">
              <a:spcBef>
                <a:spcPts val="0"/>
              </a:spcBef>
              <a:spcAft>
                <a:spcPts val="0"/>
              </a:spcAft>
              <a:defRPr/>
            </a:pPr>
            <a:r>
              <a:rPr lang="en-US" sz="2000" dirty="0">
                <a:solidFill>
                  <a:schemeClr val="bg1">
                    <a:lumMod val="95000"/>
                  </a:schemeClr>
                </a:solidFill>
                <a:latin typeface="+mn-lt"/>
              </a:rPr>
              <a:t>- Increases the need for solar protection and integration</a:t>
            </a:r>
          </a:p>
        </p:txBody>
      </p:sp>
      <p:sp>
        <p:nvSpPr>
          <p:cNvPr id="81924" name="TextBox 1"/>
          <p:cNvSpPr txBox="1">
            <a:spLocks noChangeArrowheads="1"/>
          </p:cNvSpPr>
          <p:nvPr/>
        </p:nvSpPr>
        <p:spPr bwMode="auto">
          <a:xfrm>
            <a:off x="784225" y="1214438"/>
            <a:ext cx="3762375" cy="6477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 Better exposure to views</a:t>
            </a:r>
          </a:p>
          <a:p>
            <a:r>
              <a:rPr lang="en-US">
                <a:solidFill>
                  <a:schemeClr val="bg1"/>
                </a:solidFill>
                <a:latin typeface="Calibri" pitchFamily="34" charset="0"/>
              </a:rPr>
              <a:t>+ Greater transmission of natural light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4"/>
          <p:cNvSpPr txBox="1">
            <a:spLocks noChangeArrowheads="1"/>
          </p:cNvSpPr>
          <p:nvPr/>
        </p:nvSpPr>
        <p:spPr bwMode="auto">
          <a:xfrm>
            <a:off x="6269038" y="2246313"/>
            <a:ext cx="265112" cy="369887"/>
          </a:xfrm>
          <a:prstGeom prst="rect">
            <a:avLst/>
          </a:prstGeom>
          <a:noFill/>
          <a:ln w="9525">
            <a:noFill/>
            <a:miter lim="800000"/>
            <a:headEnd/>
            <a:tailEnd/>
          </a:ln>
        </p:spPr>
        <p:txBody>
          <a:bodyPr wrap="none">
            <a:spAutoFit/>
          </a:bodyPr>
          <a:lstStyle/>
          <a:p>
            <a:pPr marL="285750" indent="-285750">
              <a:buFont typeface="Arial" charset="0"/>
              <a:buChar char="•"/>
            </a:pPr>
            <a:endParaRPr lang="en-US">
              <a:latin typeface="Calibri" pitchFamily="34" charset="0"/>
            </a:endParaRPr>
          </a:p>
        </p:txBody>
      </p:sp>
      <p:sp>
        <p:nvSpPr>
          <p:cNvPr id="4" name="TextBox 3"/>
          <p:cNvSpPr txBox="1"/>
          <p:nvPr/>
        </p:nvSpPr>
        <p:spPr>
          <a:xfrm>
            <a:off x="196850" y="574675"/>
            <a:ext cx="8793163"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Why is Natural Ventilation Important?</a:t>
            </a:r>
          </a:p>
        </p:txBody>
      </p:sp>
      <p:sp>
        <p:nvSpPr>
          <p:cNvPr id="83971" name="TextBox 5"/>
          <p:cNvSpPr txBox="1">
            <a:spLocks noChangeArrowheads="1"/>
          </p:cNvSpPr>
          <p:nvPr/>
        </p:nvSpPr>
        <p:spPr bwMode="auto">
          <a:xfrm>
            <a:off x="6091238" y="2413000"/>
            <a:ext cx="2898775" cy="2014538"/>
          </a:xfrm>
          <a:prstGeom prst="rect">
            <a:avLst/>
          </a:prstGeom>
          <a:noFill/>
          <a:ln w="9525">
            <a:noFill/>
            <a:miter lim="800000"/>
            <a:headEnd/>
            <a:tailEnd/>
          </a:ln>
        </p:spPr>
        <p:txBody>
          <a:bodyPr>
            <a:spAutoFit/>
          </a:bodyPr>
          <a:lstStyle/>
          <a:p>
            <a:pPr marL="285750" indent="-285750">
              <a:buFont typeface="Arial" charset="0"/>
              <a:buChar char="•"/>
            </a:pPr>
            <a:r>
              <a:rPr lang="en-US" b="1">
                <a:latin typeface="Calibri" pitchFamily="34" charset="0"/>
              </a:rPr>
              <a:t>Combat the symptoms of Sick Building Syndrome</a:t>
            </a:r>
          </a:p>
          <a:p>
            <a:pPr marL="285750" indent="-285750">
              <a:buFont typeface="Arial" charset="0"/>
              <a:buChar char="•"/>
            </a:pPr>
            <a:r>
              <a:rPr lang="en-US" b="1">
                <a:latin typeface="Calibri" pitchFamily="34" charset="0"/>
              </a:rPr>
              <a:t>Lower incidence of sickness due to the presence of recycled air</a:t>
            </a:r>
          </a:p>
          <a:p>
            <a:pPr marL="285750" indent="-285750">
              <a:buFont typeface="Arial" charset="0"/>
              <a:buChar char="•"/>
            </a:pPr>
            <a:r>
              <a:rPr lang="en-US" b="1">
                <a:latin typeface="Calibri" pitchFamily="34" charset="0"/>
              </a:rPr>
              <a:t>Reduces the need for air conditioning</a:t>
            </a:r>
          </a:p>
        </p:txBody>
      </p:sp>
      <p:pic>
        <p:nvPicPr>
          <p:cNvPr id="83972" name="Picture 7"/>
          <p:cNvPicPr>
            <a:picLocks noChangeAspect="1" noChangeArrowheads="1"/>
          </p:cNvPicPr>
          <p:nvPr/>
        </p:nvPicPr>
        <p:blipFill>
          <a:blip r:embed="rId3"/>
          <a:srcRect/>
          <a:stretch>
            <a:fillRect/>
          </a:stretch>
        </p:blipFill>
        <p:spPr bwMode="auto">
          <a:xfrm>
            <a:off x="196850" y="1787525"/>
            <a:ext cx="5886450" cy="4219575"/>
          </a:xfrm>
          <a:prstGeom prst="rect">
            <a:avLst/>
          </a:prstGeom>
          <a:noFill/>
          <a:ln w="9525">
            <a:noFill/>
            <a:miter lim="800000"/>
            <a:headEnd/>
            <a:tailEnd/>
          </a:ln>
        </p:spPr>
      </p:pic>
      <p:sp>
        <p:nvSpPr>
          <p:cNvPr id="83973" name="Text Box 6"/>
          <p:cNvSpPr txBox="1">
            <a:spLocks noChangeArrowheads="1"/>
          </p:cNvSpPr>
          <p:nvPr/>
        </p:nvSpPr>
        <p:spPr bwMode="auto">
          <a:xfrm>
            <a:off x="104775" y="6276975"/>
            <a:ext cx="184150" cy="366713"/>
          </a:xfrm>
          <a:prstGeom prst="rect">
            <a:avLst/>
          </a:prstGeom>
          <a:noFill/>
          <a:ln w="9525">
            <a:noFill/>
            <a:miter lim="800000"/>
            <a:headEnd/>
            <a:tailEnd/>
          </a:ln>
        </p:spPr>
        <p:txBody>
          <a:bodyPr wrap="none">
            <a:spAutoFit/>
          </a:bodyPr>
          <a:lstStyle/>
          <a:p>
            <a:pPr defTabSz="914400"/>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4AW.jpg"/>
          <p:cNvPicPr>
            <a:picLocks noChangeAspect="1"/>
          </p:cNvPicPr>
          <p:nvPr/>
        </p:nvPicPr>
        <p:blipFill>
          <a:blip r:embed="rId3">
            <a:extLst>
              <a:ext uri="{28A0092B-C50C-407E-A947-70E740481C1C}"/>
            </a:extLst>
          </a:blip>
          <a:stretch>
            <a:fillRect/>
          </a:stretch>
        </p:blipFill>
        <p:spPr>
          <a:xfrm>
            <a:off x="1" y="-14"/>
            <a:ext cx="3809776" cy="3809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DSC_0025.jpg"/>
          <p:cNvPicPr>
            <a:picLocks noChangeAspect="1"/>
          </p:cNvPicPr>
          <p:nvPr/>
        </p:nvPicPr>
        <p:blipFill>
          <a:blip r:embed="rId4">
            <a:extLst>
              <a:ext uri="{28A0092B-C50C-407E-A947-70E740481C1C}"/>
            </a:extLst>
          </a:blip>
          <a:stretch>
            <a:fillRect/>
          </a:stretch>
        </p:blipFill>
        <p:spPr>
          <a:xfrm>
            <a:off x="5155188" y="863228"/>
            <a:ext cx="3797145" cy="5828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imaggsegees.jpg"/>
          <p:cNvPicPr>
            <a:picLocks noChangeAspect="1"/>
          </p:cNvPicPr>
          <p:nvPr/>
        </p:nvPicPr>
        <p:blipFill>
          <a:blip r:embed="rId5">
            <a:extLst>
              <a:ext uri="{28A0092B-C50C-407E-A947-70E740481C1C}"/>
            </a:extLst>
          </a:blip>
          <a:stretch>
            <a:fillRect/>
          </a:stretch>
        </p:blipFill>
        <p:spPr>
          <a:xfrm>
            <a:off x="279253" y="3336179"/>
            <a:ext cx="5154006" cy="3355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849563" y="415925"/>
            <a:ext cx="4787900"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Types of Ventilation</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01688" y="401638"/>
            <a:ext cx="7602537" cy="557212"/>
          </a:xfrm>
          <a:prstGeom prst="rect">
            <a:avLst/>
          </a:prstGeom>
          <a:solidFill>
            <a:srgbClr val="F79646"/>
          </a:solidFill>
          <a:ln w="38100" algn="ctr">
            <a:solidFill>
              <a:schemeClr val="bg1"/>
            </a:solidFill>
            <a:miter lim="800000"/>
            <a:headEnd/>
            <a:tailEnd/>
          </a:ln>
          <a:effectLst>
            <a:outerShdw dist="20000" dir="5400000" rotWithShape="0">
              <a:srgbClr val="000000">
                <a:alpha val="37999"/>
              </a:srgbClr>
            </a:outerShdw>
          </a:effectLst>
        </p:spPr>
        <p:txBody>
          <a:bodyPr>
            <a:spAutoFit/>
          </a:bodyPr>
          <a:lstStyle/>
          <a:p>
            <a:pPr>
              <a:defRPr/>
            </a:pPr>
            <a:r>
              <a:rPr lang="en-US" sz="2800">
                <a:solidFill>
                  <a:srgbClr val="FFFFFF"/>
                </a:solidFill>
                <a:latin typeface="Flux"/>
              </a:rPr>
              <a:t>Benefits of Natural Ventilation *</a:t>
            </a:r>
          </a:p>
        </p:txBody>
      </p:sp>
      <p:sp>
        <p:nvSpPr>
          <p:cNvPr id="88066" name="Rectangle 3"/>
          <p:cNvSpPr>
            <a:spLocks noChangeArrowheads="1"/>
          </p:cNvSpPr>
          <p:nvPr/>
        </p:nvSpPr>
        <p:spPr bwMode="auto">
          <a:xfrm>
            <a:off x="2208213" y="4316413"/>
            <a:ext cx="4572000" cy="2014537"/>
          </a:xfrm>
          <a:prstGeom prst="rect">
            <a:avLst/>
          </a:prstGeom>
          <a:noFill/>
          <a:ln w="9525">
            <a:noFill/>
            <a:miter lim="800000"/>
            <a:headEnd/>
            <a:tailEnd/>
          </a:ln>
        </p:spPr>
        <p:txBody>
          <a:bodyPr>
            <a:spAutoFit/>
          </a:bodyPr>
          <a:lstStyle/>
          <a:p>
            <a:pPr marL="285750" indent="-285750">
              <a:buFont typeface="Arial" charset="0"/>
              <a:buChar char="•"/>
            </a:pPr>
            <a:r>
              <a:rPr lang="en-US" b="1">
                <a:latin typeface="Calibri" pitchFamily="34" charset="0"/>
              </a:rPr>
              <a:t>Higher levels of oxygen in fresh vs indoor air</a:t>
            </a:r>
          </a:p>
          <a:p>
            <a:pPr marL="285750" indent="-285750">
              <a:buFont typeface="Arial" charset="0"/>
              <a:buChar char="•"/>
            </a:pPr>
            <a:r>
              <a:rPr lang="en-US" b="1">
                <a:latin typeface="Calibri" pitchFamily="34" charset="0"/>
              </a:rPr>
              <a:t>Oxygen levels impact worker performance and health</a:t>
            </a:r>
          </a:p>
          <a:p>
            <a:pPr marL="285750" indent="-285750">
              <a:buFont typeface="Arial" charset="0"/>
              <a:buChar char="•"/>
            </a:pPr>
            <a:r>
              <a:rPr lang="en-US" b="1">
                <a:latin typeface="Calibri" pitchFamily="34" charset="0"/>
              </a:rPr>
              <a:t>Increases mental clarity</a:t>
            </a:r>
          </a:p>
          <a:p>
            <a:pPr marL="285750" indent="-285750">
              <a:buFont typeface="Arial" charset="0"/>
              <a:buChar char="•"/>
            </a:pPr>
            <a:r>
              <a:rPr lang="en-US" b="1">
                <a:latin typeface="Calibri" pitchFamily="34" charset="0"/>
              </a:rPr>
              <a:t>Strengthens immune system</a:t>
            </a:r>
          </a:p>
          <a:p>
            <a:pPr marL="285750" indent="-285750">
              <a:buFont typeface="Arial" charset="0"/>
              <a:buChar char="•"/>
            </a:pPr>
            <a:r>
              <a:rPr lang="en-US" b="1">
                <a:latin typeface="Calibri" pitchFamily="34" charset="0"/>
              </a:rPr>
              <a:t>Increases metabolism</a:t>
            </a:r>
          </a:p>
        </p:txBody>
      </p:sp>
      <p:pic>
        <p:nvPicPr>
          <p:cNvPr id="88067" name="Picture 5" descr="borfafat.jpg"/>
          <p:cNvPicPr>
            <a:picLocks noChangeAspect="1"/>
          </p:cNvPicPr>
          <p:nvPr/>
        </p:nvPicPr>
        <p:blipFill>
          <a:blip r:embed="rId3"/>
          <a:srcRect/>
          <a:stretch>
            <a:fillRect/>
          </a:stretch>
        </p:blipFill>
        <p:spPr bwMode="auto">
          <a:xfrm>
            <a:off x="1898650" y="1406525"/>
            <a:ext cx="5014913" cy="2524125"/>
          </a:xfrm>
          <a:prstGeom prst="rect">
            <a:avLst/>
          </a:prstGeom>
          <a:noFill/>
          <a:ln w="9525">
            <a:noFill/>
            <a:miter lim="800000"/>
            <a:headEnd/>
            <a:tailEnd/>
          </a:ln>
        </p:spPr>
      </p:pic>
      <p:sp>
        <p:nvSpPr>
          <p:cNvPr id="88068" name="Text Box 5"/>
          <p:cNvSpPr txBox="1">
            <a:spLocks noChangeArrowheads="1"/>
          </p:cNvSpPr>
          <p:nvPr/>
        </p:nvSpPr>
        <p:spPr bwMode="auto">
          <a:xfrm>
            <a:off x="357188" y="6318250"/>
            <a:ext cx="1965325" cy="274638"/>
          </a:xfrm>
          <a:prstGeom prst="rect">
            <a:avLst/>
          </a:prstGeom>
          <a:noFill/>
          <a:ln w="9525">
            <a:noFill/>
            <a:miter lim="800000"/>
            <a:headEnd/>
            <a:tailEnd/>
          </a:ln>
        </p:spPr>
        <p:txBody>
          <a:bodyPr wrap="none">
            <a:spAutoFit/>
          </a:bodyPr>
          <a:lstStyle/>
          <a:p>
            <a:pPr defTabSz="914400"/>
            <a:r>
              <a:rPr lang="en-US" sz="1200"/>
              <a:t>* REHVA Guidebook 2010</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window_view.jpg"/>
          <p:cNvPicPr>
            <a:picLocks noChangeAspect="1"/>
          </p:cNvPicPr>
          <p:nvPr/>
        </p:nvPicPr>
        <p:blipFill>
          <a:blip r:embed="rId2"/>
          <a:srcRect/>
          <a:stretch>
            <a:fillRect/>
          </a:stretch>
        </p:blipFill>
        <p:spPr bwMode="auto">
          <a:xfrm>
            <a:off x="174625" y="204788"/>
            <a:ext cx="8801100" cy="6453187"/>
          </a:xfrm>
          <a:prstGeom prst="rect">
            <a:avLst/>
          </a:prstGeom>
          <a:noFill/>
          <a:ln w="9525">
            <a:noFill/>
            <a:miter lim="800000"/>
            <a:headEnd/>
            <a:tailEnd/>
          </a:ln>
        </p:spPr>
      </p:pic>
      <p:sp>
        <p:nvSpPr>
          <p:cNvPr id="90114" name="TextBox 5"/>
          <p:cNvSpPr txBox="1">
            <a:spLocks noChangeArrowheads="1"/>
          </p:cNvSpPr>
          <p:nvPr/>
        </p:nvSpPr>
        <p:spPr bwMode="auto">
          <a:xfrm>
            <a:off x="2017713" y="823913"/>
            <a:ext cx="3878262" cy="984250"/>
          </a:xfrm>
          <a:prstGeom prst="rect">
            <a:avLst/>
          </a:prstGeom>
          <a:noFill/>
          <a:ln w="9525">
            <a:noFill/>
            <a:miter lim="800000"/>
            <a:headEnd/>
            <a:tailEnd/>
          </a:ln>
        </p:spPr>
        <p:txBody>
          <a:bodyPr wrap="none">
            <a:spAutoFit/>
          </a:bodyPr>
          <a:lstStyle/>
          <a:p>
            <a:r>
              <a:rPr lang="en-US" sz="2000">
                <a:latin typeface="Calibri" pitchFamily="34" charset="0"/>
              </a:rPr>
              <a:t>Window views reduce major health</a:t>
            </a:r>
          </a:p>
          <a:p>
            <a:r>
              <a:rPr lang="en-US" sz="2000">
                <a:latin typeface="Calibri" pitchFamily="34" charset="0"/>
              </a:rPr>
              <a:t>		 complaints by</a:t>
            </a:r>
          </a:p>
          <a:p>
            <a:endParaRPr lang="en-US">
              <a:latin typeface="Calibri" pitchFamily="34" charset="0"/>
            </a:endParaRPr>
          </a:p>
        </p:txBody>
      </p:sp>
      <p:sp>
        <p:nvSpPr>
          <p:cNvPr id="90115" name="TextBox 8"/>
          <p:cNvSpPr txBox="1">
            <a:spLocks noChangeArrowheads="1"/>
          </p:cNvSpPr>
          <p:nvPr/>
        </p:nvSpPr>
        <p:spPr bwMode="auto">
          <a:xfrm>
            <a:off x="4352925" y="1381125"/>
            <a:ext cx="1514475" cy="1016000"/>
          </a:xfrm>
          <a:prstGeom prst="rect">
            <a:avLst/>
          </a:prstGeom>
          <a:noFill/>
          <a:ln w="9525">
            <a:noFill/>
            <a:miter lim="800000"/>
            <a:headEnd/>
            <a:tailEnd/>
          </a:ln>
        </p:spPr>
        <p:txBody>
          <a:bodyPr wrap="none">
            <a:spAutoFit/>
          </a:bodyPr>
          <a:lstStyle/>
          <a:p>
            <a:r>
              <a:rPr lang="en-US" sz="6000">
                <a:latin typeface="Calibri" pitchFamily="34" charset="0"/>
              </a:rPr>
              <a:t>25%</a:t>
            </a:r>
          </a:p>
        </p:txBody>
      </p:sp>
      <p:sp>
        <p:nvSpPr>
          <p:cNvPr id="90116" name="TextBox 9"/>
          <p:cNvSpPr txBox="1">
            <a:spLocks noChangeArrowheads="1"/>
          </p:cNvSpPr>
          <p:nvPr/>
        </p:nvSpPr>
        <p:spPr bwMode="auto">
          <a:xfrm>
            <a:off x="717550" y="6253163"/>
            <a:ext cx="1681163" cy="277812"/>
          </a:xfrm>
          <a:prstGeom prst="rect">
            <a:avLst/>
          </a:prstGeom>
          <a:noFill/>
          <a:ln w="9525">
            <a:noFill/>
            <a:miter lim="800000"/>
            <a:headEnd/>
            <a:tailEnd/>
          </a:ln>
        </p:spPr>
        <p:txBody>
          <a:bodyPr wrap="none">
            <a:spAutoFit/>
          </a:bodyPr>
          <a:lstStyle/>
          <a:p>
            <a:r>
              <a:rPr lang="en-US" sz="1200">
                <a:solidFill>
                  <a:srgbClr val="FFFFFF"/>
                </a:solidFill>
                <a:latin typeface="Calibri" pitchFamily="34" charset="0"/>
              </a:rPr>
              <a:t>REHVA Guidebook 2010</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d950b16ab8_4d950d6cb62.jpg"/>
          <p:cNvPicPr>
            <a:picLocks noChangeAspect="1"/>
          </p:cNvPicPr>
          <p:nvPr/>
        </p:nvPicPr>
        <p:blipFill>
          <a:blip r:embed="rId3">
            <a:extLst>
              <a:ext uri="{28A0092B-C50C-407E-A947-70E740481C1C}"/>
            </a:extLst>
          </a:blip>
          <a:stretch>
            <a:fillRect/>
          </a:stretch>
        </p:blipFill>
        <p:spPr>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860925" y="754063"/>
            <a:ext cx="3500438"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Solar Shading</a:t>
            </a:r>
          </a:p>
        </p:txBody>
      </p:sp>
      <p:sp>
        <p:nvSpPr>
          <p:cNvPr id="91139" name="TextBox 7"/>
          <p:cNvSpPr txBox="1">
            <a:spLocks noChangeArrowheads="1"/>
          </p:cNvSpPr>
          <p:nvPr/>
        </p:nvSpPr>
        <p:spPr bwMode="auto">
          <a:xfrm>
            <a:off x="4565650" y="1277938"/>
            <a:ext cx="2143125" cy="2289175"/>
          </a:xfrm>
          <a:prstGeom prst="rect">
            <a:avLst/>
          </a:prstGeom>
          <a:noFill/>
          <a:ln w="9525">
            <a:noFill/>
            <a:miter lim="800000"/>
            <a:headEnd/>
            <a:tailEnd/>
          </a:ln>
        </p:spPr>
        <p:txBody>
          <a:bodyPr wrap="none">
            <a:spAutoFit/>
          </a:bodyPr>
          <a:lstStyle/>
          <a:p>
            <a:endParaRPr lang="en-US">
              <a:latin typeface="Calibri" pitchFamily="34" charset="0"/>
            </a:endParaRPr>
          </a:p>
          <a:p>
            <a:pPr>
              <a:buFont typeface="Arial" charset="0"/>
              <a:buChar char="•"/>
            </a:pPr>
            <a:r>
              <a:rPr lang="en-US" b="1">
                <a:latin typeface="Calibri" pitchFamily="34" charset="0"/>
              </a:rPr>
              <a:t>Objectives</a:t>
            </a:r>
          </a:p>
          <a:p>
            <a:pPr>
              <a:buFont typeface="Arial" charset="0"/>
              <a:buChar char="•"/>
            </a:pPr>
            <a:r>
              <a:rPr lang="en-US" b="1">
                <a:latin typeface="Calibri" pitchFamily="34" charset="0"/>
              </a:rPr>
              <a:t>Safety</a:t>
            </a:r>
          </a:p>
          <a:p>
            <a:pPr>
              <a:buFont typeface="Arial" charset="0"/>
              <a:buChar char="•"/>
            </a:pPr>
            <a:r>
              <a:rPr lang="en-US" b="1">
                <a:latin typeface="Calibri" pitchFamily="34" charset="0"/>
              </a:rPr>
              <a:t>Analysis</a:t>
            </a:r>
          </a:p>
          <a:p>
            <a:pPr>
              <a:buFont typeface="Arial" charset="0"/>
              <a:buChar char="•"/>
            </a:pPr>
            <a:r>
              <a:rPr lang="en-US" b="1">
                <a:latin typeface="Calibri" pitchFamily="34" charset="0"/>
              </a:rPr>
              <a:t>Impact</a:t>
            </a:r>
          </a:p>
          <a:p>
            <a:pPr>
              <a:buFont typeface="Arial" charset="0"/>
              <a:buChar char="•"/>
            </a:pPr>
            <a:r>
              <a:rPr lang="en-US" b="1">
                <a:latin typeface="Calibri" pitchFamily="34" charset="0"/>
              </a:rPr>
              <a:t>Automated Shading</a:t>
            </a:r>
          </a:p>
          <a:p>
            <a:pPr>
              <a:buFont typeface="Arial" charset="0"/>
              <a:buChar char="•"/>
            </a:pPr>
            <a:endParaRPr lang="en-US" b="1">
              <a:latin typeface="Calibri" pitchFamily="34" charset="0"/>
            </a:endParaRPr>
          </a:p>
          <a:p>
            <a:pPr>
              <a:buFont typeface="Arial" charset="0"/>
              <a:buChar char="•"/>
            </a:pP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ing objectives.wmf"/>
          <p:cNvPicPr>
            <a:picLocks noChangeAspect="1"/>
          </p:cNvPicPr>
          <p:nvPr/>
        </p:nvPicPr>
        <p:blipFill>
          <a:blip r:embed="rId3">
            <a:extLst>
              <a:ext uri="{28A0092B-C50C-407E-A947-70E740481C1C}"/>
            </a:extLst>
          </a:blip>
          <a:stretch>
            <a:fillRect/>
          </a:stretch>
        </p:blipFill>
        <p:spPr>
          <a:xfrm>
            <a:off x="35921" y="688472"/>
            <a:ext cx="9043872" cy="616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12750" y="285750"/>
            <a:ext cx="6789738"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Objectives of Solar Shading</a:t>
            </a:r>
          </a:p>
        </p:txBody>
      </p:sp>
      <p:sp>
        <p:nvSpPr>
          <p:cNvPr id="5" name="Rectangle 4"/>
          <p:cNvSpPr/>
          <p:nvPr/>
        </p:nvSpPr>
        <p:spPr>
          <a:xfrm>
            <a:off x="698500" y="3367088"/>
            <a:ext cx="1249363" cy="466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Reduce Glare</a:t>
            </a:r>
          </a:p>
        </p:txBody>
      </p:sp>
      <p:sp>
        <p:nvSpPr>
          <p:cNvPr id="6" name="Rectangle 5"/>
          <p:cNvSpPr/>
          <p:nvPr/>
        </p:nvSpPr>
        <p:spPr>
          <a:xfrm>
            <a:off x="614363" y="6159500"/>
            <a:ext cx="2370137" cy="4127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Ensure Occupant’s Privacy</a:t>
            </a:r>
          </a:p>
        </p:txBody>
      </p:sp>
      <p:sp>
        <p:nvSpPr>
          <p:cNvPr id="7" name="Rectangle 6"/>
          <p:cNvSpPr/>
          <p:nvPr/>
        </p:nvSpPr>
        <p:spPr>
          <a:xfrm>
            <a:off x="2173288" y="3367088"/>
            <a:ext cx="1249362" cy="466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Control Temperature</a:t>
            </a:r>
          </a:p>
        </p:txBody>
      </p:sp>
      <p:sp>
        <p:nvSpPr>
          <p:cNvPr id="8" name="Rectangle 7"/>
          <p:cNvSpPr/>
          <p:nvPr/>
        </p:nvSpPr>
        <p:spPr>
          <a:xfrm>
            <a:off x="4243388" y="3367088"/>
            <a:ext cx="1619250" cy="466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Eliminate Direct Exposure</a:t>
            </a:r>
          </a:p>
        </p:txBody>
      </p:sp>
      <p:sp>
        <p:nvSpPr>
          <p:cNvPr id="9" name="Rectangle 8"/>
          <p:cNvSpPr/>
          <p:nvPr/>
        </p:nvSpPr>
        <p:spPr>
          <a:xfrm>
            <a:off x="6681788" y="3367088"/>
            <a:ext cx="1795462" cy="4667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Increase Insulation</a:t>
            </a:r>
          </a:p>
        </p:txBody>
      </p:sp>
      <p:sp>
        <p:nvSpPr>
          <p:cNvPr id="10" name="Rectangle 9"/>
          <p:cNvSpPr/>
          <p:nvPr/>
        </p:nvSpPr>
        <p:spPr>
          <a:xfrm>
            <a:off x="4170363" y="6107113"/>
            <a:ext cx="1793875" cy="4651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Prevent Fading</a:t>
            </a:r>
          </a:p>
        </p:txBody>
      </p:sp>
      <p:sp>
        <p:nvSpPr>
          <p:cNvPr id="11" name="Rectangle 10"/>
          <p:cNvSpPr/>
          <p:nvPr/>
        </p:nvSpPr>
        <p:spPr>
          <a:xfrm>
            <a:off x="6586538" y="6107113"/>
            <a:ext cx="1890712" cy="4651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t>Aesthetic</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ucational-1.jpg"/>
          <p:cNvPicPr>
            <a:picLocks noChangeAspect="1"/>
          </p:cNvPicPr>
          <p:nvPr/>
        </p:nvPicPr>
        <p:blipFill>
          <a:blip r:embed="rId2">
            <a:alphaModFix amt="64000"/>
            <a:extLst>
              <a:ext uri="{28A0092B-C50C-407E-A947-70E740481C1C}"/>
            </a:extLst>
          </a:blip>
          <a:stretch>
            <a:fillRect/>
          </a:stretch>
        </p:blipFill>
        <p:spPr>
          <a:xfrm>
            <a:off x="521323" y="587913"/>
            <a:ext cx="7979936" cy="5984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517650" y="327025"/>
            <a:ext cx="1698625"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Safety</a:t>
            </a:r>
          </a:p>
        </p:txBody>
      </p:sp>
      <p:sp>
        <p:nvSpPr>
          <p:cNvPr id="95235" name="TextBox 5"/>
          <p:cNvSpPr txBox="1">
            <a:spLocks noChangeArrowheads="1"/>
          </p:cNvSpPr>
          <p:nvPr/>
        </p:nvSpPr>
        <p:spPr bwMode="auto">
          <a:xfrm>
            <a:off x="4938713" y="1779588"/>
            <a:ext cx="3211512" cy="706437"/>
          </a:xfrm>
          <a:prstGeom prst="rect">
            <a:avLst/>
          </a:prstGeom>
          <a:noFill/>
          <a:ln w="9525">
            <a:noFill/>
            <a:miter lim="800000"/>
            <a:headEnd/>
            <a:tailEnd/>
          </a:ln>
        </p:spPr>
        <p:txBody>
          <a:bodyPr wrap="none">
            <a:spAutoFit/>
          </a:bodyPr>
          <a:lstStyle/>
          <a:p>
            <a:r>
              <a:rPr lang="en-US" sz="2000">
                <a:latin typeface="Calibri" pitchFamily="34" charset="0"/>
              </a:rPr>
              <a:t>Automated shades </a:t>
            </a:r>
            <a:r>
              <a:rPr lang="en-US" sz="2000" b="1">
                <a:latin typeface="Calibri" pitchFamily="34" charset="0"/>
              </a:rPr>
              <a:t>eliminate</a:t>
            </a:r>
            <a:r>
              <a:rPr lang="en-US" sz="2000">
                <a:latin typeface="Calibri" pitchFamily="34" charset="0"/>
              </a:rPr>
              <a:t> </a:t>
            </a:r>
          </a:p>
          <a:p>
            <a:r>
              <a:rPr lang="en-US" sz="2000">
                <a:latin typeface="Calibri" pitchFamily="34" charset="0"/>
              </a:rPr>
              <a:t>the need for cords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adian-Rhythm-Daylight.jpg"/>
          <p:cNvPicPr>
            <a:picLocks noChangeAspect="1"/>
          </p:cNvPicPr>
          <p:nvPr/>
        </p:nvPicPr>
        <p:blipFill>
          <a:blip r:embed="rId3">
            <a:extLst>
              <a:ext uri="{28A0092B-C50C-407E-A947-70E740481C1C}"/>
            </a:extLst>
          </a:blip>
          <a:stretch>
            <a:fillRect/>
          </a:stretch>
        </p:blipFill>
        <p:spPr>
          <a:xfrm>
            <a:off x="0" y="0"/>
            <a:ext cx="5454952"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458" name="TextBox 3"/>
          <p:cNvSpPr txBox="1">
            <a:spLocks noChangeArrowheads="1"/>
          </p:cNvSpPr>
          <p:nvPr/>
        </p:nvSpPr>
        <p:spPr bwMode="auto">
          <a:xfrm>
            <a:off x="2206625" y="4519613"/>
            <a:ext cx="649288" cy="460375"/>
          </a:xfrm>
          <a:prstGeom prst="rect">
            <a:avLst/>
          </a:prstGeom>
          <a:noFill/>
          <a:ln w="9525">
            <a:noFill/>
            <a:miter lim="800000"/>
            <a:headEnd/>
            <a:tailEnd/>
          </a:ln>
        </p:spPr>
        <p:txBody>
          <a:bodyPr wrap="none">
            <a:spAutoFit/>
          </a:bodyPr>
          <a:lstStyle/>
          <a:p>
            <a:r>
              <a:rPr lang="en-US" sz="2400">
                <a:latin typeface="Calibri" pitchFamily="34" charset="0"/>
              </a:rPr>
              <a:t>Sun</a:t>
            </a:r>
          </a:p>
        </p:txBody>
      </p:sp>
      <p:pic>
        <p:nvPicPr>
          <p:cNvPr id="6" name="Picture 5" descr="sweaty-man.jpg"/>
          <p:cNvPicPr>
            <a:picLocks noChangeAspect="1"/>
          </p:cNvPicPr>
          <p:nvPr/>
        </p:nvPicPr>
        <p:blipFill>
          <a:blip r:embed="rId4">
            <a:extLst>
              <a:ext uri="{28A0092B-C50C-407E-A947-70E740481C1C}"/>
            </a:extLst>
          </a:blip>
          <a:stretch>
            <a:fillRect/>
          </a:stretch>
        </p:blipFill>
        <p:spPr>
          <a:xfrm>
            <a:off x="4535714" y="3205238"/>
            <a:ext cx="4608286" cy="3633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460" name="TextBox 6"/>
          <p:cNvSpPr txBox="1">
            <a:spLocks noChangeArrowheads="1"/>
          </p:cNvSpPr>
          <p:nvPr/>
        </p:nvSpPr>
        <p:spPr bwMode="auto">
          <a:xfrm>
            <a:off x="7464425" y="3665538"/>
            <a:ext cx="1423988" cy="460375"/>
          </a:xfrm>
          <a:prstGeom prst="rect">
            <a:avLst/>
          </a:prstGeom>
          <a:noFill/>
          <a:ln w="9525">
            <a:noFill/>
            <a:miter lim="800000"/>
            <a:headEnd/>
            <a:tailEnd/>
          </a:ln>
        </p:spPr>
        <p:txBody>
          <a:bodyPr wrap="none">
            <a:spAutoFit/>
          </a:bodyPr>
          <a:lstStyle/>
          <a:p>
            <a:r>
              <a:rPr lang="en-US" sz="2400">
                <a:latin typeface="Calibri" pitchFamily="34" charset="0"/>
              </a:rPr>
              <a:t>Heat Gain</a:t>
            </a:r>
          </a:p>
        </p:txBody>
      </p:sp>
      <p:pic>
        <p:nvPicPr>
          <p:cNvPr id="8" name="Picture 7" descr="Glare.png"/>
          <p:cNvPicPr>
            <a:picLocks noChangeAspect="1"/>
          </p:cNvPicPr>
          <p:nvPr/>
        </p:nvPicPr>
        <p:blipFill>
          <a:blip r:embed="rId5">
            <a:extLst>
              <a:ext uri="{28A0092B-C50C-407E-A947-70E740481C1C}"/>
            </a:extLst>
          </a:blip>
          <a:stretch>
            <a:fillRect/>
          </a:stretch>
        </p:blipFill>
        <p:spPr>
          <a:xfrm>
            <a:off x="5890380" y="108858"/>
            <a:ext cx="2890761" cy="3314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462" name="TextBox 8"/>
          <p:cNvSpPr txBox="1">
            <a:spLocks noChangeArrowheads="1"/>
          </p:cNvSpPr>
          <p:nvPr/>
        </p:nvSpPr>
        <p:spPr bwMode="auto">
          <a:xfrm>
            <a:off x="6607175" y="1922463"/>
            <a:ext cx="857250" cy="461962"/>
          </a:xfrm>
          <a:prstGeom prst="rect">
            <a:avLst/>
          </a:prstGeom>
          <a:noFill/>
          <a:ln w="9525">
            <a:noFill/>
            <a:miter lim="800000"/>
            <a:headEnd/>
            <a:tailEnd/>
          </a:ln>
        </p:spPr>
        <p:txBody>
          <a:bodyPr wrap="none">
            <a:spAutoFit/>
          </a:bodyPr>
          <a:lstStyle/>
          <a:p>
            <a:r>
              <a:rPr lang="en-US" sz="2400">
                <a:latin typeface="Calibri" pitchFamily="34" charset="0"/>
              </a:rPr>
              <a:t>Glare</a:t>
            </a:r>
          </a:p>
        </p:txBody>
      </p:sp>
      <p:sp>
        <p:nvSpPr>
          <p:cNvPr id="10" name="TextBox 9"/>
          <p:cNvSpPr txBox="1"/>
          <p:nvPr/>
        </p:nvSpPr>
        <p:spPr>
          <a:xfrm>
            <a:off x="249238" y="557213"/>
            <a:ext cx="4829175"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Why Solar Control?</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2"/>
          <p:cNvGrpSpPr>
            <a:grpSpLocks/>
          </p:cNvGrpSpPr>
          <p:nvPr/>
        </p:nvGrpSpPr>
        <p:grpSpPr bwMode="auto">
          <a:xfrm>
            <a:off x="381000" y="304800"/>
            <a:ext cx="8382000" cy="6400800"/>
            <a:chOff x="240" y="192"/>
            <a:chExt cx="5280" cy="4032"/>
          </a:xfrm>
        </p:grpSpPr>
        <p:sp>
          <p:nvSpPr>
            <p:cNvPr id="96260" name="Rectangle 3"/>
            <p:cNvSpPr>
              <a:spLocks noChangeArrowheads="1"/>
            </p:cNvSpPr>
            <p:nvPr/>
          </p:nvSpPr>
          <p:spPr bwMode="auto">
            <a:xfrm>
              <a:off x="240" y="192"/>
              <a:ext cx="5280" cy="4032"/>
            </a:xfrm>
            <a:prstGeom prst="rect">
              <a:avLst/>
            </a:prstGeom>
            <a:solidFill>
              <a:schemeClr val="bg1"/>
            </a:solidFill>
            <a:ln w="9525">
              <a:solidFill>
                <a:srgbClr val="808080"/>
              </a:solidFill>
              <a:miter lim="800000"/>
              <a:headEnd/>
              <a:tailEnd/>
            </a:ln>
          </p:spPr>
          <p:txBody>
            <a:bodyPr wrap="none" anchor="ctr"/>
            <a:lstStyle/>
            <a:p>
              <a:endParaRPr lang="en-US"/>
            </a:p>
          </p:txBody>
        </p:sp>
        <p:pic>
          <p:nvPicPr>
            <p:cNvPr id="96261" name="Picture 4" descr="Scenic emergency"/>
            <p:cNvPicPr>
              <a:picLocks noChangeAspect="1" noChangeArrowheads="1"/>
            </p:cNvPicPr>
            <p:nvPr/>
          </p:nvPicPr>
          <p:blipFill>
            <a:blip r:embed="rId3">
              <a:lum bright="-4000" contrast="-22000"/>
            </a:blip>
            <a:srcRect l="26169" t="7222" r="3584" b="16423"/>
            <a:stretch>
              <a:fillRect/>
            </a:stretch>
          </p:blipFill>
          <p:spPr bwMode="auto">
            <a:xfrm>
              <a:off x="336" y="286"/>
              <a:ext cx="5088" cy="3842"/>
            </a:xfrm>
            <a:prstGeom prst="rect">
              <a:avLst/>
            </a:prstGeom>
            <a:noFill/>
            <a:ln w="9525">
              <a:noFill/>
              <a:miter lim="800000"/>
              <a:headEnd/>
              <a:tailEnd/>
            </a:ln>
          </p:spPr>
        </p:pic>
      </p:grpSp>
      <p:sp>
        <p:nvSpPr>
          <p:cNvPr id="6" name="TextBox 5"/>
          <p:cNvSpPr txBox="1"/>
          <p:nvPr/>
        </p:nvSpPr>
        <p:spPr>
          <a:xfrm>
            <a:off x="7239000" y="533400"/>
            <a:ext cx="1230313" cy="557213"/>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defRPr/>
            </a:pPr>
            <a:r>
              <a:rPr lang="en-US" sz="2800">
                <a:solidFill>
                  <a:srgbClr val="FFFFFF"/>
                </a:solidFill>
                <a:latin typeface="Flux"/>
              </a:rPr>
              <a:t>Safety</a:t>
            </a:r>
          </a:p>
        </p:txBody>
      </p:sp>
      <p:sp>
        <p:nvSpPr>
          <p:cNvPr id="96259" name="TextBox 5"/>
          <p:cNvSpPr txBox="1">
            <a:spLocks noChangeArrowheads="1"/>
          </p:cNvSpPr>
          <p:nvPr/>
        </p:nvSpPr>
        <p:spPr bwMode="auto">
          <a:xfrm>
            <a:off x="4724400" y="1295400"/>
            <a:ext cx="2286000" cy="1616075"/>
          </a:xfrm>
          <a:prstGeom prst="rect">
            <a:avLst/>
          </a:prstGeom>
          <a:solidFill>
            <a:schemeClr val="bg2">
              <a:alpha val="81960"/>
            </a:schemeClr>
          </a:solidFill>
          <a:ln w="9525">
            <a:noFill/>
            <a:miter lim="800000"/>
            <a:headEnd/>
            <a:tailEnd/>
          </a:ln>
        </p:spPr>
        <p:txBody>
          <a:bodyPr>
            <a:spAutoFit/>
          </a:bodyPr>
          <a:lstStyle/>
          <a:p>
            <a:r>
              <a:rPr lang="en-US" sz="2000">
                <a:latin typeface="Calibri" pitchFamily="34" charset="0"/>
              </a:rPr>
              <a:t>Automated shades can provide </a:t>
            </a:r>
            <a:r>
              <a:rPr lang="en-US" sz="2000" b="1">
                <a:latin typeface="Calibri" pitchFamily="34" charset="0"/>
              </a:rPr>
              <a:t>instant access</a:t>
            </a:r>
            <a:r>
              <a:rPr lang="en-US" sz="2000">
                <a:latin typeface="Calibri" pitchFamily="34" charset="0"/>
              </a:rPr>
              <a:t> to windows in emergency situations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7950" y="458788"/>
            <a:ext cx="4044950"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Shading Analysis</a:t>
            </a:r>
          </a:p>
        </p:txBody>
      </p:sp>
      <p:pic>
        <p:nvPicPr>
          <p:cNvPr id="2" name="Picture 1" descr="Screen shot 2012-01-26 at 10.27.42 AM.png"/>
          <p:cNvPicPr>
            <a:picLocks noChangeAspect="1"/>
          </p:cNvPicPr>
          <p:nvPr/>
        </p:nvPicPr>
        <p:blipFill>
          <a:blip r:embed="rId3">
            <a:extLst>
              <a:ext uri="{28A0092B-C50C-407E-A947-70E740481C1C}"/>
            </a:extLst>
          </a:blip>
          <a:stretch>
            <a:fillRect/>
          </a:stretch>
        </p:blipFill>
        <p:spPr>
          <a:xfrm>
            <a:off x="127000" y="1574800"/>
            <a:ext cx="8890000" cy="421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3013" y="192088"/>
            <a:ext cx="4221162" cy="55721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Impact of Solar Shading?</a:t>
            </a:r>
          </a:p>
        </p:txBody>
      </p:sp>
      <p:pic>
        <p:nvPicPr>
          <p:cNvPr id="6" name="Picture 4"/>
          <p:cNvPicPr>
            <a:picLocks noChangeAspect="1" noChangeArrowheads="1"/>
          </p:cNvPicPr>
          <p:nvPr/>
        </p:nvPicPr>
        <p:blipFill>
          <a:blip r:embed="rId2">
            <a:extLst>
              <a:ext uri="{28A0092B-C50C-407E-A947-70E740481C1C}"/>
            </a:extLst>
          </a:blip>
          <a:srcRect/>
          <a:stretch>
            <a:fillRect/>
          </a:stretch>
        </p:blipFill>
        <p:spPr bwMode="auto">
          <a:xfrm>
            <a:off x="115888" y="846138"/>
            <a:ext cx="3886100" cy="368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p:cNvPicPr>
            <a:picLocks noChangeAspect="1" noChangeArrowheads="1"/>
          </p:cNvPicPr>
          <p:nvPr/>
        </p:nvPicPr>
        <p:blipFill>
          <a:blip r:embed="rId3">
            <a:extLst>
              <a:ext uri="{28A0092B-C50C-407E-A947-70E740481C1C}"/>
            </a:extLst>
          </a:blip>
          <a:srcRect/>
          <a:stretch>
            <a:fillRect/>
          </a:stretch>
        </p:blipFill>
        <p:spPr bwMode="auto">
          <a:xfrm>
            <a:off x="2629808" y="1941488"/>
            <a:ext cx="3996268" cy="384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5"/>
          <p:cNvPicPr>
            <a:picLocks noChangeAspect="1" noChangeArrowheads="1"/>
          </p:cNvPicPr>
          <p:nvPr/>
        </p:nvPicPr>
        <p:blipFill>
          <a:blip r:embed="rId4">
            <a:extLst>
              <a:ext uri="{28A0092B-C50C-407E-A947-70E740481C1C}"/>
            </a:extLst>
          </a:blip>
          <a:srcRect/>
          <a:stretch>
            <a:fillRect/>
          </a:stretch>
        </p:blipFill>
        <p:spPr bwMode="auto">
          <a:xfrm>
            <a:off x="5241062" y="3143930"/>
            <a:ext cx="3787050" cy="3579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3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1247_wpm_lowres"/>
          <p:cNvPicPr>
            <a:picLocks noChangeAspect="1" noChangeArrowheads="1"/>
          </p:cNvPicPr>
          <p:nvPr/>
        </p:nvPicPr>
        <p:blipFill>
          <a:blip r:embed="rId3"/>
          <a:srcRect/>
          <a:stretch>
            <a:fillRect/>
          </a:stretch>
        </p:blipFill>
        <p:spPr bwMode="auto">
          <a:xfrm>
            <a:off x="184150" y="198438"/>
            <a:ext cx="5080000" cy="3937000"/>
          </a:xfrm>
          <a:prstGeom prst="rect">
            <a:avLst/>
          </a:prstGeom>
          <a:noFill/>
          <a:ln w="9525">
            <a:noFill/>
            <a:miter lim="800000"/>
            <a:headEnd/>
            <a:tailEnd/>
          </a:ln>
        </p:spPr>
      </p:pic>
      <p:sp>
        <p:nvSpPr>
          <p:cNvPr id="4" name="TextBox 3"/>
          <p:cNvSpPr txBox="1"/>
          <p:nvPr/>
        </p:nvSpPr>
        <p:spPr>
          <a:xfrm>
            <a:off x="5753100" y="198438"/>
            <a:ext cx="1863725" cy="55721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a:defRPr/>
            </a:pPr>
            <a:r>
              <a:rPr lang="en-US" sz="2800">
                <a:solidFill>
                  <a:srgbClr val="FFFFFF"/>
                </a:solidFill>
                <a:latin typeface="Flux"/>
              </a:rPr>
              <a:t>Aesthetics</a:t>
            </a:r>
          </a:p>
        </p:txBody>
      </p:sp>
      <p:sp>
        <p:nvSpPr>
          <p:cNvPr id="101379" name="TextBox 1"/>
          <p:cNvSpPr txBox="1">
            <a:spLocks noChangeArrowheads="1"/>
          </p:cNvSpPr>
          <p:nvPr/>
        </p:nvSpPr>
        <p:spPr bwMode="auto">
          <a:xfrm>
            <a:off x="5595938" y="1036638"/>
            <a:ext cx="3187700" cy="1552575"/>
          </a:xfrm>
          <a:prstGeom prst="rect">
            <a:avLst/>
          </a:prstGeom>
          <a:noFill/>
          <a:ln w="9525">
            <a:noFill/>
            <a:miter lim="800000"/>
            <a:headEnd/>
            <a:tailEnd/>
          </a:ln>
        </p:spPr>
        <p:txBody>
          <a:bodyPr>
            <a:spAutoFit/>
          </a:bodyPr>
          <a:lstStyle/>
          <a:p>
            <a:r>
              <a:rPr lang="en-US" sz="2400">
                <a:latin typeface="Calibri" pitchFamily="34" charset="0"/>
              </a:rPr>
              <a:t>Automated shading provides </a:t>
            </a:r>
            <a:r>
              <a:rPr lang="en-US" sz="2400" b="1">
                <a:latin typeface="Calibri" pitchFamily="34" charset="0"/>
              </a:rPr>
              <a:t>controlled consistency</a:t>
            </a:r>
            <a:r>
              <a:rPr lang="en-US" sz="2400">
                <a:latin typeface="Calibri" pitchFamily="34" charset="0"/>
              </a:rPr>
              <a:t> of external aesthetics at night.</a:t>
            </a:r>
          </a:p>
        </p:txBody>
      </p:sp>
      <p:grpSp>
        <p:nvGrpSpPr>
          <p:cNvPr id="101380" name="Group 5"/>
          <p:cNvGrpSpPr>
            <a:grpSpLocks/>
          </p:cNvGrpSpPr>
          <p:nvPr/>
        </p:nvGrpSpPr>
        <p:grpSpPr bwMode="auto">
          <a:xfrm>
            <a:off x="5710238" y="3295650"/>
            <a:ext cx="3073400" cy="3184525"/>
            <a:chOff x="3597" y="2076"/>
            <a:chExt cx="1936" cy="2006"/>
          </a:xfrm>
        </p:grpSpPr>
        <p:sp>
          <p:nvSpPr>
            <p:cNvPr id="101382" name="Rectangle 6"/>
            <p:cNvSpPr>
              <a:spLocks noChangeArrowheads="1"/>
            </p:cNvSpPr>
            <p:nvPr/>
          </p:nvSpPr>
          <p:spPr bwMode="auto">
            <a:xfrm>
              <a:off x="4058" y="2566"/>
              <a:ext cx="1005" cy="1028"/>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101383" name="Rectangle 7"/>
            <p:cNvSpPr>
              <a:spLocks noChangeArrowheads="1"/>
            </p:cNvSpPr>
            <p:nvPr/>
          </p:nvSpPr>
          <p:spPr bwMode="auto">
            <a:xfrm>
              <a:off x="3597" y="2085"/>
              <a:ext cx="850" cy="868"/>
            </a:xfrm>
            <a:prstGeom prst="rect">
              <a:avLst/>
            </a:prstGeom>
            <a:solidFill>
              <a:srgbClr val="FFFF00">
                <a:alpha val="50195"/>
              </a:srgbClr>
            </a:solidFill>
            <a:ln w="9525">
              <a:solidFill>
                <a:schemeClr val="tx1"/>
              </a:solidFill>
              <a:miter lim="800000"/>
              <a:headEnd/>
              <a:tailEnd/>
            </a:ln>
          </p:spPr>
          <p:txBody>
            <a:bodyPr wrap="none" anchor="ctr"/>
            <a:lstStyle/>
            <a:p>
              <a:endParaRPr lang="en-US"/>
            </a:p>
          </p:txBody>
        </p:sp>
        <p:sp>
          <p:nvSpPr>
            <p:cNvPr id="101384" name="Rectangle 8"/>
            <p:cNvSpPr>
              <a:spLocks noChangeArrowheads="1"/>
            </p:cNvSpPr>
            <p:nvPr/>
          </p:nvSpPr>
          <p:spPr bwMode="auto">
            <a:xfrm>
              <a:off x="4683" y="2076"/>
              <a:ext cx="850" cy="868"/>
            </a:xfrm>
            <a:prstGeom prst="rect">
              <a:avLst/>
            </a:prstGeom>
            <a:solidFill>
              <a:srgbClr val="5F5F5F">
                <a:alpha val="50195"/>
              </a:srgbClr>
            </a:solidFill>
            <a:ln w="9525">
              <a:solidFill>
                <a:schemeClr val="tx1"/>
              </a:solidFill>
              <a:miter lim="800000"/>
              <a:headEnd/>
              <a:tailEnd/>
            </a:ln>
          </p:spPr>
          <p:txBody>
            <a:bodyPr wrap="none" anchor="ctr"/>
            <a:lstStyle/>
            <a:p>
              <a:endParaRPr lang="en-US"/>
            </a:p>
          </p:txBody>
        </p:sp>
        <p:sp>
          <p:nvSpPr>
            <p:cNvPr id="101385" name="Rectangle 9"/>
            <p:cNvSpPr>
              <a:spLocks noChangeArrowheads="1"/>
            </p:cNvSpPr>
            <p:nvPr/>
          </p:nvSpPr>
          <p:spPr bwMode="auto">
            <a:xfrm>
              <a:off x="3597" y="3214"/>
              <a:ext cx="850" cy="868"/>
            </a:xfrm>
            <a:prstGeom prst="rect">
              <a:avLst/>
            </a:prstGeom>
            <a:solidFill>
              <a:schemeClr val="hlink">
                <a:alpha val="50195"/>
              </a:schemeClr>
            </a:solidFill>
            <a:ln w="9525">
              <a:solidFill>
                <a:schemeClr val="tx1"/>
              </a:solidFill>
              <a:miter lim="800000"/>
              <a:headEnd/>
              <a:tailEnd/>
            </a:ln>
          </p:spPr>
          <p:txBody>
            <a:bodyPr wrap="none" anchor="ctr"/>
            <a:lstStyle/>
            <a:p>
              <a:endParaRPr lang="en-US"/>
            </a:p>
          </p:txBody>
        </p:sp>
        <p:sp>
          <p:nvSpPr>
            <p:cNvPr id="101386" name="Rectangle 10"/>
            <p:cNvSpPr>
              <a:spLocks noChangeArrowheads="1"/>
            </p:cNvSpPr>
            <p:nvPr/>
          </p:nvSpPr>
          <p:spPr bwMode="auto">
            <a:xfrm>
              <a:off x="4683" y="3205"/>
              <a:ext cx="850" cy="868"/>
            </a:xfrm>
            <a:prstGeom prst="rect">
              <a:avLst/>
            </a:prstGeom>
            <a:solidFill>
              <a:schemeClr val="bg1">
                <a:alpha val="50195"/>
              </a:schemeClr>
            </a:solidFill>
            <a:ln w="9525">
              <a:solidFill>
                <a:schemeClr val="tx1"/>
              </a:solidFill>
              <a:miter lim="800000"/>
              <a:headEnd/>
              <a:tailEnd/>
            </a:ln>
          </p:spPr>
          <p:txBody>
            <a:bodyPr wrap="none" anchor="ctr"/>
            <a:lstStyle/>
            <a:p>
              <a:endParaRPr lang="en-US"/>
            </a:p>
          </p:txBody>
        </p:sp>
      </p:grpSp>
      <p:sp>
        <p:nvSpPr>
          <p:cNvPr id="101381" name="TextBox 1"/>
          <p:cNvSpPr txBox="1">
            <a:spLocks noChangeArrowheads="1"/>
          </p:cNvSpPr>
          <p:nvPr/>
        </p:nvSpPr>
        <p:spPr bwMode="auto">
          <a:xfrm>
            <a:off x="827088" y="4530725"/>
            <a:ext cx="3825875" cy="1552575"/>
          </a:xfrm>
          <a:prstGeom prst="rect">
            <a:avLst/>
          </a:prstGeom>
          <a:noFill/>
          <a:ln w="9525">
            <a:noFill/>
            <a:miter lim="800000"/>
            <a:headEnd/>
            <a:tailEnd/>
          </a:ln>
        </p:spPr>
        <p:txBody>
          <a:bodyPr>
            <a:spAutoFit/>
          </a:bodyPr>
          <a:lstStyle/>
          <a:p>
            <a:r>
              <a:rPr lang="en-US" sz="2400">
                <a:latin typeface="Calibri" pitchFamily="34" charset="0"/>
              </a:rPr>
              <a:t>Natural Daylight affects the </a:t>
            </a:r>
            <a:r>
              <a:rPr lang="en-US" sz="2400" b="1">
                <a:latin typeface="Calibri" pitchFamily="34" charset="0"/>
              </a:rPr>
              <a:t>quality of colors</a:t>
            </a:r>
            <a:r>
              <a:rPr lang="en-US" sz="2400">
                <a:latin typeface="Calibri" pitchFamily="34" charset="0"/>
              </a:rPr>
              <a:t> placed in a room by hitting them with the full color spectrum.</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2011-Photo2.jpg"/>
          <p:cNvPicPr>
            <a:picLocks noChangeAspect="1"/>
          </p:cNvPicPr>
          <p:nvPr/>
        </p:nvPicPr>
        <p:blipFill>
          <a:blip r:embed="rId2"/>
          <a:srcRect/>
          <a:stretch>
            <a:fillRect/>
          </a:stretch>
        </p:blipFill>
        <p:spPr bwMode="auto">
          <a:xfrm>
            <a:off x="239713" y="222250"/>
            <a:ext cx="8607425" cy="6467475"/>
          </a:xfrm>
          <a:prstGeom prst="rect">
            <a:avLst/>
          </a:prstGeom>
          <a:noFill/>
          <a:ln w="9525">
            <a:noFill/>
            <a:miter lim="800000"/>
            <a:headEnd/>
            <a:tailEnd/>
          </a:ln>
        </p:spPr>
      </p:pic>
      <p:sp>
        <p:nvSpPr>
          <p:cNvPr id="103426" name="TextBox 2"/>
          <p:cNvSpPr txBox="1">
            <a:spLocks noChangeArrowheads="1"/>
          </p:cNvSpPr>
          <p:nvPr/>
        </p:nvSpPr>
        <p:spPr bwMode="auto">
          <a:xfrm>
            <a:off x="2635250" y="1317625"/>
            <a:ext cx="266700" cy="646113"/>
          </a:xfrm>
          <a:prstGeom prst="rect">
            <a:avLst/>
          </a:prstGeom>
          <a:noFill/>
          <a:ln w="9525">
            <a:noFill/>
            <a:miter lim="800000"/>
            <a:headEnd/>
            <a:tailEnd/>
          </a:ln>
        </p:spPr>
        <p:txBody>
          <a:bodyPr wrap="none">
            <a:spAutoFit/>
          </a:bodyPr>
          <a:lstStyle/>
          <a:p>
            <a:pPr marL="285750" indent="-285750">
              <a:buFont typeface="Arial" charset="0"/>
              <a:buChar char="•"/>
            </a:pPr>
            <a:endParaRPr lang="en-US">
              <a:latin typeface="Calibri" pitchFamily="34" charset="0"/>
            </a:endParaRPr>
          </a:p>
          <a:p>
            <a:pPr marL="285750" indent="-285750">
              <a:buFont typeface="Arial" charset="0"/>
              <a:buChar char="•"/>
            </a:pPr>
            <a:endParaRPr lang="en-US">
              <a:latin typeface="Calibri" pitchFamily="34" charset="0"/>
            </a:endParaRPr>
          </a:p>
        </p:txBody>
      </p:sp>
      <p:sp>
        <p:nvSpPr>
          <p:cNvPr id="103427" name="Rectangle 3"/>
          <p:cNvSpPr>
            <a:spLocks noChangeArrowheads="1"/>
          </p:cNvSpPr>
          <p:nvPr/>
        </p:nvSpPr>
        <p:spPr bwMode="auto">
          <a:xfrm>
            <a:off x="4275138" y="4949825"/>
            <a:ext cx="4572000" cy="1739900"/>
          </a:xfrm>
          <a:prstGeom prst="rect">
            <a:avLst/>
          </a:prstGeom>
          <a:solidFill>
            <a:schemeClr val="bg2">
              <a:alpha val="70195"/>
            </a:schemeClr>
          </a:solidFill>
          <a:ln w="9525">
            <a:noFill/>
            <a:miter lim="800000"/>
            <a:headEnd/>
            <a:tailEnd/>
          </a:ln>
        </p:spPr>
        <p:txBody>
          <a:bodyPr>
            <a:spAutoFit/>
          </a:bodyPr>
          <a:lstStyle/>
          <a:p>
            <a:pPr marL="342900" indent="-342900">
              <a:buFont typeface="Arial" charset="0"/>
              <a:buChar char="•"/>
            </a:pPr>
            <a:r>
              <a:rPr lang="en-US" b="1">
                <a:latin typeface="Calibri" pitchFamily="34" charset="0"/>
              </a:rPr>
              <a:t>Optimization of solar and thermal control</a:t>
            </a:r>
          </a:p>
          <a:p>
            <a:pPr marL="342900" indent="-342900">
              <a:buFont typeface="Arial" charset="0"/>
              <a:buChar char="•"/>
            </a:pPr>
            <a:r>
              <a:rPr lang="en-US" b="1">
                <a:latin typeface="Calibri" pitchFamily="34" charset="0"/>
              </a:rPr>
              <a:t>Ensures operation of shade as required</a:t>
            </a:r>
          </a:p>
          <a:p>
            <a:pPr marL="342900" indent="-342900">
              <a:buFont typeface="Arial" charset="0"/>
              <a:buChar char="•"/>
            </a:pPr>
            <a:r>
              <a:rPr lang="en-US" b="1">
                <a:latin typeface="Calibri" pitchFamily="34" charset="0"/>
              </a:rPr>
              <a:t>Maximizes the light to solar heat gain ratio </a:t>
            </a:r>
          </a:p>
          <a:p>
            <a:pPr marL="342900" indent="-342900">
              <a:buFont typeface="Arial" charset="0"/>
              <a:buChar char="•"/>
            </a:pPr>
            <a:r>
              <a:rPr lang="en-US" b="1">
                <a:latin typeface="Calibri" pitchFamily="34" charset="0"/>
              </a:rPr>
              <a:t>Automatic light and glare control</a:t>
            </a:r>
          </a:p>
          <a:p>
            <a:pPr marL="342900" indent="-342900">
              <a:buFont typeface="Arial" charset="0"/>
              <a:buChar char="•"/>
            </a:pPr>
            <a:r>
              <a:rPr lang="en-US" b="1">
                <a:latin typeface="Calibri" pitchFamily="34" charset="0"/>
              </a:rPr>
              <a:t>Eliminates cords</a:t>
            </a:r>
          </a:p>
        </p:txBody>
      </p:sp>
      <p:sp>
        <p:nvSpPr>
          <p:cNvPr id="7" name="TextBox 6"/>
          <p:cNvSpPr txBox="1"/>
          <p:nvPr/>
        </p:nvSpPr>
        <p:spPr>
          <a:xfrm>
            <a:off x="893763" y="427038"/>
            <a:ext cx="7164387" cy="5222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Why Automated Solar Shades?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1"/>
          <p:cNvSpPr txBox="1">
            <a:spLocks noChangeArrowheads="1"/>
          </p:cNvSpPr>
          <p:nvPr/>
        </p:nvSpPr>
        <p:spPr bwMode="auto">
          <a:xfrm>
            <a:off x="9348788" y="1544638"/>
            <a:ext cx="185737" cy="646112"/>
          </a:xfrm>
          <a:prstGeom prst="rect">
            <a:avLst/>
          </a:prstGeom>
          <a:noFill/>
          <a:ln w="9525">
            <a:noFill/>
            <a:miter lim="800000"/>
            <a:headEnd/>
            <a:tailEnd/>
          </a:ln>
        </p:spPr>
        <p:txBody>
          <a:bodyPr wrap="none">
            <a:spAutoFit/>
          </a:bodyPr>
          <a:lstStyle/>
          <a:p>
            <a:endParaRPr lang="en-US">
              <a:latin typeface="Calibri" pitchFamily="34" charset="0"/>
            </a:endParaRPr>
          </a:p>
          <a:p>
            <a:endParaRPr lang="en-US">
              <a:latin typeface="Calibri" pitchFamily="34" charset="0"/>
            </a:endParaRPr>
          </a:p>
        </p:txBody>
      </p:sp>
      <p:pic>
        <p:nvPicPr>
          <p:cNvPr id="104450" name="Picture 2" descr="757436_70364418.jpg"/>
          <p:cNvPicPr>
            <a:picLocks noChangeAspect="1" noChangeArrowheads="1"/>
          </p:cNvPicPr>
          <p:nvPr/>
        </p:nvPicPr>
        <p:blipFill>
          <a:blip r:embed="rId2">
            <a:lum bright="30000" contrast="-50000"/>
          </a:blip>
          <a:srcRect/>
          <a:stretch>
            <a:fillRect/>
          </a:stretch>
        </p:blipFill>
        <p:spPr bwMode="auto">
          <a:xfrm>
            <a:off x="-115888" y="-152400"/>
            <a:ext cx="9375776" cy="7089775"/>
          </a:xfrm>
          <a:prstGeom prst="rect">
            <a:avLst/>
          </a:prstGeom>
          <a:noFill/>
          <a:ln w="9525">
            <a:noFill/>
            <a:miter lim="800000"/>
            <a:headEnd/>
            <a:tailEnd/>
          </a:ln>
        </p:spPr>
      </p:pic>
      <p:sp>
        <p:nvSpPr>
          <p:cNvPr id="104451" name="TextBox 3"/>
          <p:cNvSpPr txBox="1">
            <a:spLocks noChangeArrowheads="1"/>
          </p:cNvSpPr>
          <p:nvPr/>
        </p:nvSpPr>
        <p:spPr bwMode="auto">
          <a:xfrm>
            <a:off x="506413" y="688975"/>
            <a:ext cx="2846387" cy="1187450"/>
          </a:xfrm>
          <a:prstGeom prst="rect">
            <a:avLst/>
          </a:prstGeom>
          <a:noFill/>
          <a:ln w="9525">
            <a:noFill/>
            <a:miter lim="800000"/>
            <a:headEnd/>
            <a:tailEnd/>
          </a:ln>
        </p:spPr>
        <p:txBody>
          <a:bodyPr wrap="none">
            <a:spAutoFit/>
          </a:bodyPr>
          <a:lstStyle/>
          <a:p>
            <a:r>
              <a:rPr lang="en-US" sz="2400" b="1">
                <a:latin typeface="Calibri" pitchFamily="34" charset="0"/>
              </a:rPr>
              <a:t>Industry studies</a:t>
            </a:r>
            <a:r>
              <a:rPr lang="en-US" sz="2400">
                <a:latin typeface="Calibri" pitchFamily="34" charset="0"/>
              </a:rPr>
              <a:t> </a:t>
            </a:r>
          </a:p>
          <a:p>
            <a:endParaRPr lang="en-US" sz="2400">
              <a:latin typeface="Calibri" pitchFamily="34" charset="0"/>
            </a:endParaRPr>
          </a:p>
          <a:p>
            <a:r>
              <a:rPr lang="en-US" sz="2400">
                <a:latin typeface="Calibri" pitchFamily="34" charset="0"/>
              </a:rPr>
              <a:t>       </a:t>
            </a:r>
            <a:r>
              <a:rPr lang="en-US" sz="2400" b="1">
                <a:latin typeface="Calibri" pitchFamily="34" charset="0"/>
              </a:rPr>
              <a:t>have shown that </a:t>
            </a:r>
          </a:p>
        </p:txBody>
      </p:sp>
      <p:sp>
        <p:nvSpPr>
          <p:cNvPr id="104452" name="TextBox 8"/>
          <p:cNvSpPr txBox="1">
            <a:spLocks noChangeArrowheads="1"/>
          </p:cNvSpPr>
          <p:nvPr/>
        </p:nvSpPr>
        <p:spPr bwMode="auto">
          <a:xfrm>
            <a:off x="3157538" y="1419225"/>
            <a:ext cx="4116387" cy="457200"/>
          </a:xfrm>
          <a:prstGeom prst="rect">
            <a:avLst/>
          </a:prstGeom>
          <a:noFill/>
          <a:ln w="9525">
            <a:noFill/>
            <a:miter lim="800000"/>
            <a:headEnd/>
            <a:tailEnd/>
          </a:ln>
        </p:spPr>
        <p:txBody>
          <a:bodyPr wrap="none">
            <a:spAutoFit/>
          </a:bodyPr>
          <a:lstStyle/>
          <a:p>
            <a:r>
              <a:rPr lang="en-US" sz="2400" b="1">
                <a:latin typeface="Calibri" pitchFamily="34" charset="0"/>
              </a:rPr>
              <a:t>manual shades are only moved</a:t>
            </a:r>
          </a:p>
        </p:txBody>
      </p:sp>
      <p:sp>
        <p:nvSpPr>
          <p:cNvPr id="104453" name="TextBox 9"/>
          <p:cNvSpPr txBox="1">
            <a:spLocks noChangeArrowheads="1"/>
          </p:cNvSpPr>
          <p:nvPr/>
        </p:nvSpPr>
        <p:spPr bwMode="auto">
          <a:xfrm>
            <a:off x="1228725" y="2832100"/>
            <a:ext cx="2782888" cy="457200"/>
          </a:xfrm>
          <a:prstGeom prst="rect">
            <a:avLst/>
          </a:prstGeom>
          <a:noFill/>
          <a:ln w="9525">
            <a:noFill/>
            <a:miter lim="800000"/>
            <a:headEnd/>
            <a:tailEnd/>
          </a:ln>
        </p:spPr>
        <p:txBody>
          <a:bodyPr wrap="none">
            <a:spAutoFit/>
          </a:bodyPr>
          <a:lstStyle/>
          <a:p>
            <a:r>
              <a:rPr lang="en-US" sz="2400" b="1">
                <a:latin typeface="Calibri" pitchFamily="34" charset="0"/>
              </a:rPr>
              <a:t>once or twice a day,</a:t>
            </a:r>
            <a:r>
              <a:rPr lang="en-US" sz="2400">
                <a:latin typeface="Calibri" pitchFamily="34" charset="0"/>
              </a:rPr>
              <a:t> </a:t>
            </a:r>
          </a:p>
        </p:txBody>
      </p:sp>
      <p:sp>
        <p:nvSpPr>
          <p:cNvPr id="104454" name="TextBox 10"/>
          <p:cNvSpPr txBox="1">
            <a:spLocks noChangeArrowheads="1"/>
          </p:cNvSpPr>
          <p:nvPr/>
        </p:nvSpPr>
        <p:spPr bwMode="auto">
          <a:xfrm>
            <a:off x="3856038" y="2714625"/>
            <a:ext cx="1936750" cy="701675"/>
          </a:xfrm>
          <a:prstGeom prst="rect">
            <a:avLst/>
          </a:prstGeom>
          <a:noFill/>
          <a:ln w="9525">
            <a:noFill/>
            <a:miter lim="800000"/>
            <a:headEnd/>
            <a:tailEnd/>
          </a:ln>
        </p:spPr>
        <p:txBody>
          <a:bodyPr wrap="none">
            <a:spAutoFit/>
          </a:bodyPr>
          <a:lstStyle/>
          <a:p>
            <a:r>
              <a:rPr lang="en-US" sz="4000" b="1">
                <a:latin typeface="Calibri" pitchFamily="34" charset="0"/>
              </a:rPr>
              <a:t>if at all</a:t>
            </a:r>
            <a:r>
              <a:rPr lang="en-US" sz="3200">
                <a:latin typeface="Calibri" pitchFamily="34" charset="0"/>
              </a:rPr>
              <a: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9-1024x679.jpg"/>
          <p:cNvPicPr>
            <a:picLocks noChangeAspect="1"/>
          </p:cNvPicPr>
          <p:nvPr/>
        </p:nvPicPr>
        <p:blipFill>
          <a:blip r:embed="rId2">
            <a:alphaModFix amt="60000"/>
            <a:extLst>
              <a:ext uri="{28A0092B-C50C-407E-A947-70E740481C1C}"/>
            </a:extLst>
          </a:blip>
          <a:stretch>
            <a:fillRect/>
          </a:stretch>
        </p:blipFill>
        <p:spPr>
          <a:xfrm>
            <a:off x="105834" y="717024"/>
            <a:ext cx="8918854" cy="5913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5474" name="Rectangle 2"/>
          <p:cNvSpPr>
            <a:spLocks noChangeArrowheads="1"/>
          </p:cNvSpPr>
          <p:nvPr/>
        </p:nvSpPr>
        <p:spPr bwMode="auto">
          <a:xfrm>
            <a:off x="639763" y="1428750"/>
            <a:ext cx="4572000" cy="2259013"/>
          </a:xfrm>
          <a:prstGeom prst="rect">
            <a:avLst/>
          </a:prstGeom>
          <a:noFill/>
          <a:ln w="9525">
            <a:noFill/>
            <a:miter lim="800000"/>
            <a:headEnd/>
            <a:tailEnd/>
          </a:ln>
        </p:spPr>
        <p:txBody>
          <a:bodyPr>
            <a:spAutoFit/>
          </a:bodyPr>
          <a:lstStyle/>
          <a:p>
            <a:pPr marL="285750" indent="-285750">
              <a:buFont typeface="Arial" charset="0"/>
              <a:buChar char="•"/>
            </a:pPr>
            <a:r>
              <a:rPr lang="en-US" b="1">
                <a:latin typeface="Calibri" pitchFamily="34" charset="0"/>
              </a:rPr>
              <a:t>Greatly increases energy savings</a:t>
            </a:r>
          </a:p>
          <a:p>
            <a:pPr marL="285750" indent="-285750">
              <a:buFont typeface="Arial" charset="0"/>
              <a:buChar char="•"/>
            </a:pPr>
            <a:r>
              <a:rPr lang="en-US" b="1">
                <a:latin typeface="Calibri" pitchFamily="34" charset="0"/>
              </a:rPr>
              <a:t>Increases Productivity</a:t>
            </a:r>
          </a:p>
          <a:p>
            <a:pPr marL="285750" indent="-285750">
              <a:buFont typeface="Arial" charset="0"/>
              <a:buChar char="•"/>
            </a:pPr>
            <a:r>
              <a:rPr lang="en-US" b="1">
                <a:latin typeface="Calibri" pitchFamily="34" charset="0"/>
              </a:rPr>
              <a:t>Decreases Sick Building Syndrome</a:t>
            </a:r>
          </a:p>
          <a:p>
            <a:pPr marL="285750" indent="-285750">
              <a:buFont typeface="Arial" charset="0"/>
              <a:buChar char="•"/>
            </a:pPr>
            <a:r>
              <a:rPr lang="en-US" b="1">
                <a:latin typeface="Calibri" pitchFamily="34" charset="0"/>
              </a:rPr>
              <a:t>Contributes to indoor air quality</a:t>
            </a:r>
          </a:p>
          <a:p>
            <a:pPr marL="285750" indent="-285750">
              <a:buFont typeface="Arial" charset="0"/>
              <a:buChar char="•"/>
            </a:pPr>
            <a:r>
              <a:rPr lang="en-US" b="1">
                <a:latin typeface="Calibri" pitchFamily="34" charset="0"/>
              </a:rPr>
              <a:t>Acoustics</a:t>
            </a:r>
          </a:p>
          <a:p>
            <a:pPr marL="285750" indent="-285750">
              <a:buFont typeface="Arial" charset="0"/>
              <a:buChar char="•"/>
            </a:pPr>
            <a:r>
              <a:rPr lang="en-US" b="1">
                <a:latin typeface="Calibri" pitchFamily="34" charset="0"/>
              </a:rPr>
              <a:t>Optimizes visual comfort</a:t>
            </a:r>
          </a:p>
          <a:p>
            <a:pPr marL="285750" indent="-285750">
              <a:buFont typeface="Arial" charset="0"/>
              <a:buChar char="•"/>
            </a:pPr>
            <a:r>
              <a:rPr lang="en-US" b="1">
                <a:latin typeface="Calibri" pitchFamily="34" charset="0"/>
              </a:rPr>
              <a:t>Reduces absenteeism</a:t>
            </a:r>
          </a:p>
          <a:p>
            <a:pPr marL="285750" indent="-285750"/>
            <a:endParaRPr lang="en-US" sz="1600" b="1">
              <a:latin typeface="Calibri" pitchFamily="34" charset="0"/>
            </a:endParaRPr>
          </a:p>
        </p:txBody>
      </p:sp>
      <p:sp>
        <p:nvSpPr>
          <p:cNvPr id="105475" name="TextBox 3"/>
          <p:cNvSpPr txBox="1">
            <a:spLocks noChangeArrowheads="1"/>
          </p:cNvSpPr>
          <p:nvPr/>
        </p:nvSpPr>
        <p:spPr bwMode="auto">
          <a:xfrm>
            <a:off x="4976813" y="1128713"/>
            <a:ext cx="3038475" cy="2014537"/>
          </a:xfrm>
          <a:prstGeom prst="rect">
            <a:avLst/>
          </a:prstGeom>
          <a:noFill/>
          <a:ln w="9525">
            <a:noFill/>
            <a:miter lim="800000"/>
            <a:headEnd/>
            <a:tailEnd/>
          </a:ln>
        </p:spPr>
        <p:txBody>
          <a:bodyPr wrap="none">
            <a:spAutoFit/>
          </a:bodyPr>
          <a:lstStyle/>
          <a:p>
            <a:endParaRPr lang="en-US">
              <a:latin typeface="Calibri" pitchFamily="34" charset="0"/>
            </a:endParaRPr>
          </a:p>
          <a:p>
            <a:pPr>
              <a:buFont typeface="Arial" charset="0"/>
              <a:buChar char="•"/>
            </a:pPr>
            <a:r>
              <a:rPr lang="en-US" b="1">
                <a:latin typeface="Calibri" pitchFamily="34" charset="0"/>
              </a:rPr>
              <a:t>Increases mental function</a:t>
            </a:r>
          </a:p>
          <a:p>
            <a:pPr>
              <a:buFont typeface="Arial" charset="0"/>
              <a:buChar char="•"/>
            </a:pPr>
            <a:r>
              <a:rPr lang="en-US" b="1">
                <a:latin typeface="Calibri" pitchFamily="34" charset="0"/>
              </a:rPr>
              <a:t>Optimizes overall comfort</a:t>
            </a:r>
          </a:p>
          <a:p>
            <a:pPr>
              <a:buFont typeface="Arial" charset="0"/>
              <a:buChar char="•"/>
            </a:pPr>
            <a:r>
              <a:rPr lang="en-US" b="1">
                <a:latin typeface="Calibri" pitchFamily="34" charset="0"/>
              </a:rPr>
              <a:t>Increase occupants wellbeing</a:t>
            </a:r>
          </a:p>
          <a:p>
            <a:pPr>
              <a:buFont typeface="Arial" charset="0"/>
              <a:buChar char="•"/>
            </a:pPr>
            <a:r>
              <a:rPr lang="en-US" b="1">
                <a:latin typeface="Calibri" pitchFamily="34" charset="0"/>
              </a:rPr>
              <a:t>Automatically manages glare</a:t>
            </a:r>
          </a:p>
          <a:p>
            <a:pPr>
              <a:buFont typeface="Arial" charset="0"/>
              <a:buChar char="•"/>
            </a:pPr>
            <a:r>
              <a:rPr lang="en-US" b="1">
                <a:latin typeface="Calibri" pitchFamily="34" charset="0"/>
              </a:rPr>
              <a:t>UV protection</a:t>
            </a:r>
          </a:p>
          <a:p>
            <a:pPr>
              <a:buFont typeface="Arial" charset="0"/>
              <a:buChar char="•"/>
            </a:pPr>
            <a:r>
              <a:rPr lang="en-US" b="1">
                <a:latin typeface="Calibri" pitchFamily="34" charset="0"/>
              </a:rPr>
              <a:t>Aesthetics</a:t>
            </a:r>
          </a:p>
        </p:txBody>
      </p:sp>
      <p:sp>
        <p:nvSpPr>
          <p:cNvPr id="5" name="TextBox 4"/>
          <p:cNvSpPr txBox="1"/>
          <p:nvPr/>
        </p:nvSpPr>
        <p:spPr>
          <a:xfrm>
            <a:off x="863600" y="455613"/>
            <a:ext cx="7240588" cy="522287"/>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fontAlgn="auto">
              <a:spcBef>
                <a:spcPts val="0"/>
              </a:spcBef>
              <a:spcAft>
                <a:spcPts val="0"/>
              </a:spcAft>
              <a:defRPr/>
            </a:pPr>
            <a:r>
              <a:rPr lang="en-US" sz="2800" dirty="0">
                <a:latin typeface="Flux"/>
              </a:rPr>
              <a:t>Benefits of Automated Shading</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p:cNvSpPr txBox="1">
            <a:spLocks noChangeArrowheads="1"/>
          </p:cNvSpPr>
          <p:nvPr/>
        </p:nvSpPr>
        <p:spPr bwMode="auto">
          <a:xfrm>
            <a:off x="-95250" y="1366838"/>
            <a:ext cx="9239250" cy="1100137"/>
          </a:xfrm>
          <a:prstGeom prst="rect">
            <a:avLst/>
          </a:prstGeom>
          <a:noFill/>
          <a:ln w="9525">
            <a:noFill/>
            <a:miter lim="800000"/>
            <a:headEnd/>
            <a:tailEnd/>
          </a:ln>
        </p:spPr>
        <p:txBody>
          <a:bodyPr/>
          <a:lstStyle/>
          <a:p>
            <a:pPr>
              <a:spcBef>
                <a:spcPct val="20000"/>
              </a:spcBef>
              <a:buFont typeface="Arial" charset="0"/>
              <a:buNone/>
            </a:pPr>
            <a:endParaRPr lang="en-US" sz="3200">
              <a:latin typeface="Calibri" pitchFamily="34" charset="0"/>
            </a:endParaRPr>
          </a:p>
          <a:p>
            <a:pPr>
              <a:spcBef>
                <a:spcPct val="20000"/>
              </a:spcBef>
              <a:buFont typeface="Arial" charset="0"/>
              <a:buNone/>
            </a:pPr>
            <a:endParaRPr lang="en-US" sz="2000" b="1">
              <a:latin typeface="Calibri" pitchFamily="34" charset="0"/>
            </a:endParaRPr>
          </a:p>
        </p:txBody>
      </p:sp>
      <p:pic>
        <p:nvPicPr>
          <p:cNvPr id="6" name="Picture 5" descr="599812_81865884.jpg"/>
          <p:cNvPicPr>
            <a:picLocks noChangeAspect="1"/>
          </p:cNvPicPr>
          <p:nvPr/>
        </p:nvPicPr>
        <p:blipFill>
          <a:blip r:embed="rId2">
            <a:alphaModFix amt="75000"/>
            <a:extLst>
              <a:ext uri="{28A0092B-C50C-407E-A947-70E740481C1C}"/>
            </a:extLst>
          </a:blip>
          <a:stretch>
            <a:fillRect/>
          </a:stretch>
        </p:blipFill>
        <p:spPr>
          <a:xfrm>
            <a:off x="455083" y="83168"/>
            <a:ext cx="8241242" cy="6679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new Somfy logo"/>
          <p:cNvPicPr>
            <a:picLocks noChangeAspect="1" noChangeArrowheads="1"/>
          </p:cNvPicPr>
          <p:nvPr/>
        </p:nvPicPr>
        <p:blipFill>
          <a:blip r:embed="rId3">
            <a:extLst>
              <a:ext uri="{28A0092B-C50C-407E-A947-70E740481C1C}"/>
            </a:extLst>
          </a:blip>
          <a:srcRect/>
          <a:stretch>
            <a:fillRect/>
          </a:stretch>
        </p:blipFill>
        <p:spPr bwMode="auto">
          <a:xfrm>
            <a:off x="7132937" y="5859070"/>
            <a:ext cx="1778457" cy="50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Rectangle 7"/>
          <p:cNvSpPr/>
          <p:nvPr/>
        </p:nvSpPr>
        <p:spPr>
          <a:xfrm>
            <a:off x="846138" y="1570038"/>
            <a:ext cx="7175500" cy="368300"/>
          </a:xfrm>
          <a:prstGeom prst="rect">
            <a:avLst/>
          </a:prstGeom>
        </p:spPr>
        <p:txBody>
          <a:bodyPr>
            <a:spAutoFit/>
          </a:bodyPr>
          <a:lstStyle/>
          <a:p>
            <a:pPr algn="ctr" fontAlgn="auto">
              <a:spcBef>
                <a:spcPts val="0"/>
              </a:spcBef>
              <a:spcAft>
                <a:spcPts val="0"/>
              </a:spcAft>
              <a:defRPr/>
            </a:pPr>
            <a:r>
              <a:rPr lang="en-US" b="1" dirty="0">
                <a:latin typeface="Calibri" charset="0"/>
              </a:rPr>
              <a:t>This </a:t>
            </a:r>
            <a:r>
              <a:rPr lang="en-US" b="1" dirty="0">
                <a:latin typeface="+mj-lt"/>
              </a:rPr>
              <a:t>concludes</a:t>
            </a:r>
            <a:r>
              <a:rPr lang="en-US" b="1" dirty="0">
                <a:latin typeface="Calibri" charset="0"/>
              </a:rPr>
              <a:t> the AIA Continuing Education Systems Program</a:t>
            </a:r>
          </a:p>
        </p:txBody>
      </p:sp>
      <p:sp>
        <p:nvSpPr>
          <p:cNvPr id="9" name="TextBox 8"/>
          <p:cNvSpPr txBox="1"/>
          <p:nvPr/>
        </p:nvSpPr>
        <p:spPr>
          <a:xfrm>
            <a:off x="1677988" y="496888"/>
            <a:ext cx="2865437" cy="585787"/>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3200" dirty="0">
                <a:latin typeface="Flux"/>
              </a:rPr>
              <a:t>Questions?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srcRect/>
          <a:stretch>
            <a:fillRect/>
          </a:stretch>
        </p:blipFill>
        <p:spPr bwMode="auto">
          <a:xfrm>
            <a:off x="369888" y="1601788"/>
            <a:ext cx="5508625" cy="4522787"/>
          </a:xfrm>
          <a:prstGeom prst="rect">
            <a:avLst/>
          </a:prstGeom>
          <a:noFill/>
          <a:ln w="9525">
            <a:noFill/>
            <a:miter lim="800000"/>
            <a:headEnd/>
            <a:tailEnd/>
          </a:ln>
        </p:spPr>
      </p:pic>
      <p:sp>
        <p:nvSpPr>
          <p:cNvPr id="21506" name="TextBox 2"/>
          <p:cNvSpPr txBox="1">
            <a:spLocks noChangeArrowheads="1"/>
          </p:cNvSpPr>
          <p:nvPr/>
        </p:nvSpPr>
        <p:spPr bwMode="auto">
          <a:xfrm>
            <a:off x="6211888" y="2809875"/>
            <a:ext cx="2781300" cy="1754188"/>
          </a:xfrm>
          <a:prstGeom prst="rect">
            <a:avLst/>
          </a:prstGeom>
          <a:noFill/>
          <a:ln w="9525">
            <a:noFill/>
            <a:miter lim="800000"/>
            <a:headEnd/>
            <a:tailEnd/>
          </a:ln>
        </p:spPr>
        <p:txBody>
          <a:bodyPr>
            <a:spAutoFit/>
          </a:bodyPr>
          <a:lstStyle/>
          <a:p>
            <a:r>
              <a:rPr lang="en-US" b="1">
                <a:latin typeface="Calibri" pitchFamily="34" charset="0"/>
              </a:rPr>
              <a:t>Heat is primarily transmitted through windows, which varies depending on the sun</a:t>
            </a:r>
            <a:r>
              <a:rPr lang="ja-JP" altLang="en-US" b="1">
                <a:cs typeface="ＭＳ Ｐゴシック"/>
              </a:rPr>
              <a:t>’</a:t>
            </a:r>
            <a:r>
              <a:rPr lang="en-US" b="1">
                <a:latin typeface="Calibri" pitchFamily="34" charset="0"/>
              </a:rPr>
              <a:t>s relative orientation to the wall it strikes.   </a:t>
            </a:r>
          </a:p>
        </p:txBody>
      </p:sp>
      <p:sp>
        <p:nvSpPr>
          <p:cNvPr id="4" name="TextBox 3"/>
          <p:cNvSpPr txBox="1"/>
          <p:nvPr/>
        </p:nvSpPr>
        <p:spPr>
          <a:xfrm>
            <a:off x="2478088" y="403225"/>
            <a:ext cx="4598987" cy="5238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What is Solar Gain?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hine_room.jpg"/>
          <p:cNvPicPr>
            <a:picLocks noChangeAspect="1"/>
          </p:cNvPicPr>
          <p:nvPr/>
        </p:nvPicPr>
        <p:blipFill>
          <a:blip r:embed="rId3">
            <a:extLst>
              <a:ext uri="{28A0092B-C50C-407E-A947-70E740481C1C}"/>
            </a:extLst>
          </a:blip>
          <a:stretch>
            <a:fillRect/>
          </a:stretch>
        </p:blipFill>
        <p:spPr>
          <a:xfrm>
            <a:off x="0" y="0"/>
            <a:ext cx="5528195" cy="414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pendant-lighting-for-interior-1.jpg"/>
          <p:cNvPicPr>
            <a:picLocks noChangeAspect="1"/>
          </p:cNvPicPr>
          <p:nvPr/>
        </p:nvPicPr>
        <p:blipFill>
          <a:blip r:embed="rId4">
            <a:extLst>
              <a:ext uri="{28A0092B-C50C-407E-A947-70E740481C1C}"/>
            </a:extLst>
          </a:blip>
          <a:stretch>
            <a:fillRect/>
          </a:stretch>
        </p:blipFill>
        <p:spPr>
          <a:xfrm>
            <a:off x="4202239" y="1162439"/>
            <a:ext cx="4828187" cy="3414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rowd-of-people-1.jpg"/>
          <p:cNvPicPr>
            <a:picLocks noChangeAspect="1"/>
          </p:cNvPicPr>
          <p:nvPr/>
        </p:nvPicPr>
        <p:blipFill>
          <a:blip r:embed="rId5">
            <a:extLst>
              <a:ext uri="{28A0092B-C50C-407E-A947-70E740481C1C}"/>
            </a:extLst>
          </a:blip>
          <a:stretch>
            <a:fillRect/>
          </a:stretch>
        </p:blipFill>
        <p:spPr>
          <a:xfrm>
            <a:off x="973843" y="3778383"/>
            <a:ext cx="4704860" cy="2935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374900" y="317500"/>
            <a:ext cx="6305550"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fontAlgn="auto">
              <a:spcBef>
                <a:spcPts val="0"/>
              </a:spcBef>
              <a:spcAft>
                <a:spcPts val="0"/>
              </a:spcAft>
              <a:defRPr/>
            </a:pPr>
            <a:r>
              <a:rPr lang="en-US" sz="2800" dirty="0">
                <a:latin typeface="Flux"/>
              </a:rPr>
              <a:t>What is Internal Heat Gain?</a:t>
            </a:r>
          </a:p>
        </p:txBody>
      </p:sp>
      <p:sp>
        <p:nvSpPr>
          <p:cNvPr id="23557" name="TextBox 8"/>
          <p:cNvSpPr txBox="1">
            <a:spLocks noChangeArrowheads="1"/>
          </p:cNvSpPr>
          <p:nvPr/>
        </p:nvSpPr>
        <p:spPr bwMode="auto">
          <a:xfrm>
            <a:off x="2519363" y="6132513"/>
            <a:ext cx="1173162" cy="369887"/>
          </a:xfrm>
          <a:prstGeom prst="rect">
            <a:avLst/>
          </a:prstGeom>
          <a:noFill/>
          <a:ln w="9525">
            <a:noFill/>
            <a:miter lim="800000"/>
            <a:headEnd/>
            <a:tailEnd/>
          </a:ln>
        </p:spPr>
        <p:txBody>
          <a:bodyPr wrap="none">
            <a:spAutoFit/>
          </a:bodyPr>
          <a:lstStyle/>
          <a:p>
            <a:r>
              <a:rPr lang="en-US">
                <a:latin typeface="Calibri" pitchFamily="34" charset="0"/>
              </a:rPr>
              <a:t>Occupants</a:t>
            </a:r>
          </a:p>
        </p:txBody>
      </p:sp>
      <p:sp>
        <p:nvSpPr>
          <p:cNvPr id="23558" name="TextBox 9"/>
          <p:cNvSpPr txBox="1">
            <a:spLocks noChangeArrowheads="1"/>
          </p:cNvSpPr>
          <p:nvPr/>
        </p:nvSpPr>
        <p:spPr bwMode="auto">
          <a:xfrm>
            <a:off x="4275138" y="1600200"/>
            <a:ext cx="922337" cy="369888"/>
          </a:xfrm>
          <a:prstGeom prst="rect">
            <a:avLst/>
          </a:prstGeom>
          <a:noFill/>
          <a:ln w="9525">
            <a:noFill/>
            <a:miter lim="800000"/>
            <a:headEnd/>
            <a:tailEnd/>
          </a:ln>
        </p:spPr>
        <p:txBody>
          <a:bodyPr wrap="none">
            <a:spAutoFit/>
          </a:bodyPr>
          <a:lstStyle/>
          <a:p>
            <a:r>
              <a:rPr lang="en-US">
                <a:latin typeface="Calibri" pitchFamily="34" charset="0"/>
              </a:rPr>
              <a:t>Lighting</a:t>
            </a:r>
          </a:p>
        </p:txBody>
      </p:sp>
      <p:sp>
        <p:nvSpPr>
          <p:cNvPr id="23559" name="TextBox 10"/>
          <p:cNvSpPr txBox="1">
            <a:spLocks noChangeArrowheads="1"/>
          </p:cNvSpPr>
          <p:nvPr/>
        </p:nvSpPr>
        <p:spPr bwMode="auto">
          <a:xfrm>
            <a:off x="230188" y="403225"/>
            <a:ext cx="1212850" cy="369888"/>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Equipment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066614947_480e086394.jpg"/>
          <p:cNvPicPr>
            <a:picLocks noChangeAspect="1"/>
          </p:cNvPicPr>
          <p:nvPr/>
        </p:nvPicPr>
        <p:blipFill>
          <a:blip r:embed="rId3"/>
          <a:srcRect/>
          <a:stretch>
            <a:fillRect/>
          </a:stretch>
        </p:blipFill>
        <p:spPr bwMode="auto">
          <a:xfrm>
            <a:off x="-19050" y="0"/>
            <a:ext cx="9163050" cy="6858000"/>
          </a:xfrm>
          <a:prstGeom prst="rect">
            <a:avLst/>
          </a:prstGeom>
          <a:noFill/>
          <a:ln w="9525">
            <a:noFill/>
            <a:miter lim="800000"/>
            <a:headEnd/>
            <a:tailEnd/>
          </a:ln>
        </p:spPr>
      </p:pic>
      <p:sp>
        <p:nvSpPr>
          <p:cNvPr id="3" name="TextBox 2"/>
          <p:cNvSpPr txBox="1"/>
          <p:nvPr/>
        </p:nvSpPr>
        <p:spPr>
          <a:xfrm>
            <a:off x="277813" y="1011238"/>
            <a:ext cx="8588375" cy="10144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fontAlgn="auto">
              <a:spcBef>
                <a:spcPts val="0"/>
              </a:spcBef>
              <a:spcAft>
                <a:spcPts val="0"/>
              </a:spcAft>
              <a:defRPr/>
            </a:pPr>
            <a:r>
              <a:rPr lang="en-US" sz="3200" dirty="0"/>
              <a:t> </a:t>
            </a:r>
            <a:r>
              <a:rPr lang="en-US" sz="2800" dirty="0">
                <a:latin typeface="Flux"/>
              </a:rPr>
              <a:t>The Ecliptic Path, Solar Irradiance, </a:t>
            </a:r>
          </a:p>
          <a:p>
            <a:pPr algn="ctr" fontAlgn="auto">
              <a:spcBef>
                <a:spcPts val="0"/>
              </a:spcBef>
              <a:spcAft>
                <a:spcPts val="0"/>
              </a:spcAft>
              <a:defRPr/>
            </a:pPr>
            <a:r>
              <a:rPr lang="en-US" sz="2800" dirty="0">
                <a:latin typeface="Flux"/>
              </a:rPr>
              <a:t>and Luminance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set_rays_web_900x675.jpg"/>
          <p:cNvPicPr>
            <a:picLocks noChangeAspect="1"/>
          </p:cNvPicPr>
          <p:nvPr/>
        </p:nvPicPr>
        <p:blipFill>
          <a:blip r:embed="rId2">
            <a:extLst>
              <a:ext uri="{28A0092B-C50C-407E-A947-70E740481C1C}"/>
            </a:extLst>
          </a:blip>
          <a:stretch>
            <a:fillRect/>
          </a:stretch>
        </p:blipFill>
        <p:spPr>
          <a:xfrm>
            <a:off x="0" y="0"/>
            <a:ext cx="9144000" cy="7292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11300" y="612775"/>
            <a:ext cx="6032500" cy="522288"/>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ctr" fontAlgn="auto">
              <a:spcBef>
                <a:spcPts val="0"/>
              </a:spcBef>
              <a:spcAft>
                <a:spcPts val="0"/>
              </a:spcAft>
              <a:defRPr/>
            </a:pPr>
            <a:r>
              <a:rPr lang="en-US" sz="2800" dirty="0">
                <a:latin typeface="Flux"/>
              </a:rPr>
              <a:t>What is the Ecliptic Path?</a:t>
            </a:r>
          </a:p>
        </p:txBody>
      </p:sp>
      <p:sp>
        <p:nvSpPr>
          <p:cNvPr id="27651" name="TextBox 6"/>
          <p:cNvSpPr txBox="1">
            <a:spLocks noChangeArrowheads="1"/>
          </p:cNvSpPr>
          <p:nvPr/>
        </p:nvSpPr>
        <p:spPr bwMode="auto">
          <a:xfrm>
            <a:off x="893763" y="1536700"/>
            <a:ext cx="7269162" cy="461963"/>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rPr>
              <a:t> </a:t>
            </a:r>
            <a:r>
              <a:rPr lang="en-US" sz="2400">
                <a:solidFill>
                  <a:srgbClr val="000000"/>
                </a:solidFill>
                <a:latin typeface="Calibri" pitchFamily="34" charset="0"/>
              </a:rPr>
              <a:t>The sun’s path through the sky over the course of a year</a:t>
            </a:r>
          </a:p>
        </p:txBody>
      </p:sp>
      <p:sp>
        <p:nvSpPr>
          <p:cNvPr id="27652" name="TextBox 7"/>
          <p:cNvSpPr txBox="1">
            <a:spLocks noChangeArrowheads="1"/>
          </p:cNvSpPr>
          <p:nvPr/>
        </p:nvSpPr>
        <p:spPr bwMode="auto">
          <a:xfrm>
            <a:off x="3006725" y="2551113"/>
            <a:ext cx="3070225" cy="1200150"/>
          </a:xfrm>
          <a:prstGeom prst="rect">
            <a:avLst/>
          </a:prstGeom>
          <a:noFill/>
          <a:ln w="9525">
            <a:noFill/>
            <a:miter lim="800000"/>
            <a:headEnd/>
            <a:tailEnd/>
          </a:ln>
        </p:spPr>
        <p:txBody>
          <a:bodyPr wrap="none">
            <a:spAutoFit/>
          </a:bodyPr>
          <a:lstStyle/>
          <a:p>
            <a:pPr marL="285750" indent="-285750">
              <a:buFont typeface="Arial" charset="0"/>
              <a:buChar char="•"/>
            </a:pPr>
            <a:r>
              <a:rPr lang="en-US">
                <a:solidFill>
                  <a:srgbClr val="000000"/>
                </a:solidFill>
                <a:latin typeface="Calibri" pitchFamily="34" charset="0"/>
              </a:rPr>
              <a:t>Single day vs full year</a:t>
            </a:r>
          </a:p>
          <a:p>
            <a:pPr marL="285750" indent="-285750">
              <a:buFont typeface="Arial" charset="0"/>
              <a:buChar char="•"/>
            </a:pPr>
            <a:r>
              <a:rPr lang="en-US">
                <a:solidFill>
                  <a:srgbClr val="000000"/>
                </a:solidFill>
                <a:latin typeface="Calibri" pitchFamily="34" charset="0"/>
              </a:rPr>
              <a:t>Summer and winter solstice</a:t>
            </a:r>
          </a:p>
          <a:p>
            <a:pPr marL="285750" indent="-285750">
              <a:buFont typeface="Arial" charset="0"/>
              <a:buChar char="•"/>
            </a:pPr>
            <a:r>
              <a:rPr lang="en-US">
                <a:solidFill>
                  <a:srgbClr val="000000"/>
                </a:solidFill>
                <a:latin typeface="Calibri" pitchFamily="34" charset="0"/>
              </a:rPr>
              <a:t>Geographical location</a:t>
            </a:r>
          </a:p>
          <a:p>
            <a:pPr marL="285750" indent="-285750">
              <a:buFont typeface="Arial" charset="0"/>
              <a:buChar char="•"/>
            </a:pPr>
            <a:r>
              <a:rPr lang="en-US">
                <a:solidFill>
                  <a:srgbClr val="000000"/>
                </a:solidFill>
                <a:latin typeface="Calibri" pitchFamily="34" charset="0"/>
              </a:rPr>
              <a:t>Façade orientation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7427</TotalTime>
  <Words>3487</Words>
  <Application>Microsoft Macintosh PowerPoint</Application>
  <PresentationFormat>On-screen Show (4:3)</PresentationFormat>
  <Paragraphs>313</Paragraphs>
  <Slides>57</Slides>
  <Notes>34</Notes>
  <HiddenSlides>0</HiddenSlides>
  <MMClips>1</MMClips>
  <ScaleCrop>false</ScaleCrop>
  <HeadingPairs>
    <vt:vector size="6" baseType="variant">
      <vt:variant>
        <vt:lpstr>Fonts Used</vt:lpstr>
      </vt:variant>
      <vt:variant>
        <vt:i4>10</vt:i4>
      </vt:variant>
      <vt:variant>
        <vt:lpstr>Design Template</vt:lpstr>
      </vt:variant>
      <vt:variant>
        <vt:i4>1</vt:i4>
      </vt:variant>
      <vt:variant>
        <vt:lpstr>Slide Titles</vt:lpstr>
      </vt:variant>
      <vt:variant>
        <vt:i4>57</vt:i4>
      </vt:variant>
    </vt:vector>
  </HeadingPairs>
  <TitlesOfParts>
    <vt:vector size="68" baseType="lpstr">
      <vt:lpstr>Arial</vt:lpstr>
      <vt:lpstr>Calibri</vt:lpstr>
      <vt:lpstr>Flux</vt:lpstr>
      <vt:lpstr>Arial Narrow</vt:lpstr>
      <vt:lpstr>Gill Sans MT</vt:lpstr>
      <vt:lpstr>Lucida Grande</vt:lpstr>
      <vt:lpstr>ＭＳ Ｐゴシック</vt:lpstr>
      <vt:lpstr>Trebuchet MS</vt:lpstr>
      <vt:lpstr>Lucida Sans</vt:lpstr>
      <vt:lpstr>Times New Roman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Trey King</dc:creator>
  <cp:lastModifiedBy>fugewi01</cp:lastModifiedBy>
  <cp:revision>227</cp:revision>
  <dcterms:created xsi:type="dcterms:W3CDTF">2012-01-21T14:07:00Z</dcterms:created>
  <dcterms:modified xsi:type="dcterms:W3CDTF">2012-02-07T20:29:44Z</dcterms:modified>
</cp:coreProperties>
</file>